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7" r:id="rId4"/>
    <p:sldId id="266" r:id="rId5"/>
    <p:sldId id="268" r:id="rId6"/>
    <p:sldId id="265" r:id="rId7"/>
    <p:sldId id="267" r:id="rId8"/>
    <p:sldId id="258" r:id="rId9"/>
    <p:sldId id="259" r:id="rId10"/>
    <p:sldId id="260" r:id="rId11"/>
    <p:sldId id="261" r:id="rId12"/>
    <p:sldId id="262" r:id="rId13"/>
    <p:sldId id="263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E27021-916A-4C87-8884-0A0214136F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B64B1FE-0C25-4393-B878-5EEB65DDB0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985B18-9A4B-434A-B65B-6C7C1D267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62E04-4961-4505-8362-20311CBEE9CD}" type="datetimeFigureOut">
              <a:rPr lang="ru-RU" smtClean="0"/>
              <a:t>01.06.2022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0C0DD60-A4DF-48ED-8840-BAF3833EE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934E23-81BA-47C7-9A82-FFA735C75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E44E5-2DA1-456B-9A79-F155C3A568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0383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43E673-E5D1-48C2-8E82-2FB384B11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509D477-A484-4543-9581-B844F59492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4A5086-8FB0-4CF7-9775-E7BC4E5637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62E04-4961-4505-8362-20311CBEE9CD}" type="datetimeFigureOut">
              <a:rPr lang="ru-RU" smtClean="0"/>
              <a:t>01.06.2022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12601D-5E46-4809-9138-E5FF576CF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6C6C232-A7DA-45DC-9C04-1E35562ED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E44E5-2DA1-456B-9A79-F155C3A568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2806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96AE025-7EF4-48AF-B566-AB2CAE7172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DB50F34-F3B7-43FF-A010-66F211080A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97F542C-26FE-429C-9546-AF36AE18A9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62E04-4961-4505-8362-20311CBEE9CD}" type="datetimeFigureOut">
              <a:rPr lang="ru-RU" smtClean="0"/>
              <a:t>01.06.2022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BCD749-D38C-4973-B766-C999E3FD6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38165F-8FDB-4365-AFC1-3DAE85DBD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E44E5-2DA1-456B-9A79-F155C3A568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8802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EC99FD-576E-4065-BDF1-2CF07244D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F269039-86A6-4C84-8E5C-3536A4403B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4FF731-EC4D-4F9E-BB1F-7F7FDAD5E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62E04-4961-4505-8362-20311CBEE9CD}" type="datetimeFigureOut">
              <a:rPr lang="ru-RU" smtClean="0"/>
              <a:t>01.06.2022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3BB786E-E646-4D39-B4A7-90C4E20F9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AAE31FD-E80C-4D01-BB8B-1AD89EE50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E44E5-2DA1-456B-9A79-F155C3A568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4139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46BA50-19C8-440E-A42F-4E968EA7A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24EECD3-B29B-4D54-8D2F-DAD1913A5B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A6B349-72A7-4ADA-B510-5AA311754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62E04-4961-4505-8362-20311CBEE9CD}" type="datetimeFigureOut">
              <a:rPr lang="ru-RU" smtClean="0"/>
              <a:t>01.06.2022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B0CD25-0D4C-4748-9442-493080160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38B9B1B-8AE5-420C-B72B-B77E65F94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E44E5-2DA1-456B-9A79-F155C3A568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186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FAEB7E-8877-4B60-BDBC-AFD6E4432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EAC52EF-3F51-4794-9F79-D89ADBB614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FF43AE-C19F-4337-84B4-A6691B6252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42930A1-9202-4B26-A337-C389E0B97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62E04-4961-4505-8362-20311CBEE9CD}" type="datetimeFigureOut">
              <a:rPr lang="ru-RU" smtClean="0"/>
              <a:t>01.06.2022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1E65231-0F3A-4911-B8A3-AEA9469E09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AD403B1-4593-4766-B1CA-BF313F672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E44E5-2DA1-456B-9A79-F155C3A568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0788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357D43-4DBC-4CE0-92E8-4C6648C38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ABBA12E-4250-4B6D-84FD-E5A58216E8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A1AD278-6F76-41DA-AE5B-D3A60D8292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2B769BE-62EE-4F85-A7A4-E6F2D11421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4853A55-F222-48F5-9DD8-7D3AF780B1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960FA07-982A-4337-B71A-534156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62E04-4961-4505-8362-20311CBEE9CD}" type="datetimeFigureOut">
              <a:rPr lang="ru-RU" smtClean="0"/>
              <a:t>01.06.2022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ADE90CF-83D6-44D6-9146-BBAF970BC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69BBFFC-28A0-4351-96B6-923F253FB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E44E5-2DA1-456B-9A79-F155C3A568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7308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1A9133-047E-4AC7-A34A-198869B53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87C7DF4-8FA7-482E-8D0F-84165002FC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62E04-4961-4505-8362-20311CBEE9CD}" type="datetimeFigureOut">
              <a:rPr lang="ru-RU" smtClean="0"/>
              <a:t>01.06.2022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CF1D026-191E-4B84-B52F-8EDC8BC6D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F90814A-0816-4F6F-BD32-DE2771856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E44E5-2DA1-456B-9A79-F155C3A568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140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F30CB7D-5BCF-4902-8949-8AD1FF1B84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62E04-4961-4505-8362-20311CBEE9CD}" type="datetimeFigureOut">
              <a:rPr lang="ru-RU" smtClean="0"/>
              <a:t>01.06.2022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D3B8243-9328-451C-B5AF-B80F118F2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DCA2557-A03F-4620-B99D-E79050AB8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E44E5-2DA1-456B-9A79-F155C3A568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7937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2CE242-7001-4808-B869-CB888C3131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E7D8C4C-56D9-4A0A-8BDC-66C2A5B5A7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0F63536-DFCA-49D0-8416-23F962F865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7BF12E8-F47B-413F-B661-94F6885169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62E04-4961-4505-8362-20311CBEE9CD}" type="datetimeFigureOut">
              <a:rPr lang="ru-RU" smtClean="0"/>
              <a:t>01.06.2022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1E50D21-70C4-449B-B675-CD2F4377DE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4892733-B0A1-4DA9-A848-BFF2D0BD6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E44E5-2DA1-456B-9A79-F155C3A568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819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7555C4-3287-40B9-ADE3-044F95ABC9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121AAFC-D34D-48F2-ABDD-61B18AFA06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E66EF86-335E-467C-AD01-FFCB7096A5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216FFD4-BD16-42B5-9D8E-34D198AC0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62E04-4961-4505-8362-20311CBEE9CD}" type="datetimeFigureOut">
              <a:rPr lang="ru-RU" smtClean="0"/>
              <a:t>01.06.2022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153E3D3-03B5-43D6-81D9-61EF1393C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38C7EA1-60AB-4AC9-9887-52200CE97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E44E5-2DA1-456B-9A79-F155C3A568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1518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EDABEA-E8F7-4E13-99E7-E90147FA0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C908681-5AD4-40E7-8960-EF02380CA3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6C1393-5444-4AFE-A5F5-5CB5B120EE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F62E04-4961-4505-8362-20311CBEE9CD}" type="datetimeFigureOut">
              <a:rPr lang="ru-RU" smtClean="0"/>
              <a:t>01.06.2022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E6A514A-7A9F-4E2D-B42C-36E5B598C7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948E33F-9E88-4178-99F4-1CBFE26F51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3E44E5-2DA1-456B-9A79-F155C3A568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414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10" Type="http://schemas.openxmlformats.org/officeDocument/2006/relationships/image" Target="../media/image30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6" name="Picture 8" descr="https://catherineasquithgallery.com/uploads/posts/2021-02/1613649789_111-p-fon-dlya-kursovoi-prezentatsii-116.png">
            <a:extLst>
              <a:ext uri="{FF2B5EF4-FFF2-40B4-BE49-F238E27FC236}">
                <a16:creationId xmlns:a16="http://schemas.microsoft.com/office/drawing/2014/main" id="{9B48B5AE-CDAB-4F43-88D0-0D49929FA8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715EF3-7612-493C-8D23-031C6FD801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24500" y="4040193"/>
            <a:ext cx="9144000" cy="23876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50765B1-2AE2-4842-ADEF-84DD30E650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4635" y="133746"/>
            <a:ext cx="9403743" cy="3064665"/>
          </a:xfrm>
        </p:spPr>
        <p:txBody>
          <a:bodyPr>
            <a:noAutofit/>
          </a:bodyPr>
          <a:lstStyle/>
          <a:p>
            <a:r>
              <a:rPr lang="ru-RU" sz="7200" dirty="0">
                <a:solidFill>
                  <a:srgbClr val="C00000"/>
                </a:solidFill>
              </a:rPr>
              <a:t>Проектная деятельность  в начальной школе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D295CE6-2A42-48EC-B9F0-1A26FFA72D35}"/>
              </a:ext>
            </a:extLst>
          </p:cNvPr>
          <p:cNvSpPr/>
          <p:nvPr/>
        </p:nvSpPr>
        <p:spPr>
          <a:xfrm>
            <a:off x="617551" y="3325136"/>
            <a:ext cx="983576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i="1" dirty="0">
                <a:solidFill>
                  <a:schemeClr val="accent5">
                    <a:lumMod val="75000"/>
                  </a:schemeClr>
                </a:solidFill>
                <a:effectLst/>
                <a:latin typeface="Open Sans"/>
              </a:rPr>
              <a:t>«Плохой учитель преподносит истину, хороший учит ее находить».</a:t>
            </a:r>
            <a:r>
              <a:rPr lang="ru-RU" sz="4000" i="0" dirty="0">
                <a:solidFill>
                  <a:schemeClr val="accent5">
                    <a:lumMod val="75000"/>
                  </a:schemeClr>
                </a:solidFill>
                <a:effectLst/>
                <a:latin typeface="Open Sans"/>
              </a:rPr>
              <a:t>  </a:t>
            </a:r>
            <a:br>
              <a:rPr lang="ru-RU" sz="400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sz="4000" dirty="0">
                <a:solidFill>
                  <a:schemeClr val="accent5">
                    <a:lumMod val="75000"/>
                  </a:schemeClr>
                </a:solidFill>
              </a:rPr>
              <a:t>                              </a:t>
            </a:r>
            <a:r>
              <a:rPr lang="ru-RU" sz="4800" dirty="0">
                <a:solidFill>
                  <a:schemeClr val="accent5">
                    <a:lumMod val="75000"/>
                  </a:schemeClr>
                </a:solidFill>
              </a:rPr>
              <a:t>          </a:t>
            </a:r>
            <a:r>
              <a:rPr lang="ru-RU" sz="4800" i="1" dirty="0">
                <a:solidFill>
                  <a:schemeClr val="accent5">
                    <a:lumMod val="75000"/>
                  </a:schemeClr>
                </a:solidFill>
                <a:effectLst/>
                <a:latin typeface="Open Sans"/>
              </a:rPr>
              <a:t>А. </a:t>
            </a:r>
            <a:r>
              <a:rPr lang="ru-RU" sz="4800" i="1" dirty="0" err="1">
                <a:solidFill>
                  <a:schemeClr val="accent5">
                    <a:lumMod val="75000"/>
                  </a:schemeClr>
                </a:solidFill>
                <a:effectLst/>
                <a:latin typeface="Open Sans"/>
              </a:rPr>
              <a:t>Дистервег</a:t>
            </a:r>
            <a:r>
              <a:rPr lang="ru-RU" sz="4800" i="1" dirty="0">
                <a:solidFill>
                  <a:schemeClr val="accent5">
                    <a:lumMod val="75000"/>
                  </a:schemeClr>
                </a:solidFill>
                <a:effectLst/>
                <a:latin typeface="Open Sans"/>
              </a:rPr>
              <a:t>  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4163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player.myshared.ru/4/231277/slides/slide_34.jpg">
            <a:extLst>
              <a:ext uri="{FF2B5EF4-FFF2-40B4-BE49-F238E27FC236}">
                <a16:creationId xmlns:a16="http://schemas.microsoft.com/office/drawing/2014/main" id="{778EC67F-2488-43F2-ACA3-0D71079AFD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327" y="356815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player.myshared.ru/4/231277/slides/slide_35.jpg">
            <a:extLst>
              <a:ext uri="{FF2B5EF4-FFF2-40B4-BE49-F238E27FC236}">
                <a16:creationId xmlns:a16="http://schemas.microsoft.com/office/drawing/2014/main" id="{367F0B53-7809-43FB-8971-7DC791FE94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8535" y="204415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player.myshared.ru/4/231277/slides/slide_36.jpg">
            <a:extLst>
              <a:ext uri="{FF2B5EF4-FFF2-40B4-BE49-F238E27FC236}">
                <a16:creationId xmlns:a16="http://schemas.microsoft.com/office/drawing/2014/main" id="{2796B85D-02BD-4632-816A-68455AA3E9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0743" y="374705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29101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player.myshared.ru/4/231277/slides/slide_37.jpg">
            <a:extLst>
              <a:ext uri="{FF2B5EF4-FFF2-40B4-BE49-F238E27FC236}">
                <a16:creationId xmlns:a16="http://schemas.microsoft.com/office/drawing/2014/main" id="{2C8DC284-95D8-4858-A9F1-CCDAA3A1D3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354" y="4191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player.myshared.ru/4/231277/slides/slide_38.jpg">
            <a:extLst>
              <a:ext uri="{FF2B5EF4-FFF2-40B4-BE49-F238E27FC236}">
                <a16:creationId xmlns:a16="http://schemas.microsoft.com/office/drawing/2014/main" id="{4FD2CEF5-9D89-47F4-A553-E427B4CF9B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795" y="499939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player.myshared.ru/4/231277/slides/slide_39.jpg">
            <a:extLst>
              <a:ext uri="{FF2B5EF4-FFF2-40B4-BE49-F238E27FC236}">
                <a16:creationId xmlns:a16="http://schemas.microsoft.com/office/drawing/2014/main" id="{CFAD6C20-7021-48CB-B216-4A35319BCC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8007" y="7239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://player.myshared.ru/4/231277/slides/slide_40.jpg">
            <a:extLst>
              <a:ext uri="{FF2B5EF4-FFF2-40B4-BE49-F238E27FC236}">
                <a16:creationId xmlns:a16="http://schemas.microsoft.com/office/drawing/2014/main" id="{8B2E6EF7-5071-4847-B8E7-781F187AED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1189" y="7239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http://player.myshared.ru/4/231277/slides/slide_41.jpg">
            <a:extLst>
              <a:ext uri="{FF2B5EF4-FFF2-40B4-BE49-F238E27FC236}">
                <a16:creationId xmlns:a16="http://schemas.microsoft.com/office/drawing/2014/main" id="{CB57CBEC-FF1D-4580-B12E-AC737DF1B3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6236" y="947861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http://player.myshared.ru/4/231277/slides/slide_42.jpg">
            <a:extLst>
              <a:ext uri="{FF2B5EF4-FFF2-40B4-BE49-F238E27FC236}">
                <a16:creationId xmlns:a16="http://schemas.microsoft.com/office/drawing/2014/main" id="{F221CDA7-5F04-454D-BA57-C4A9099F47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947861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 descr="http://player.myshared.ru/4/231277/slides/slide_43.jpg">
            <a:extLst>
              <a:ext uri="{FF2B5EF4-FFF2-40B4-BE49-F238E27FC236}">
                <a16:creationId xmlns:a16="http://schemas.microsoft.com/office/drawing/2014/main" id="{A48AC7E0-6B81-44E2-A8F0-11EA5ACDBF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0477" y="882596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6" name="Picture 16" descr="http://player.myshared.ru/4/231277/slides/slide_44.jpg">
            <a:extLst>
              <a:ext uri="{FF2B5EF4-FFF2-40B4-BE49-F238E27FC236}">
                <a16:creationId xmlns:a16="http://schemas.microsoft.com/office/drawing/2014/main" id="{42485A5F-0BCD-49D3-8947-3A64160DE7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8497" y="535057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8" name="Picture 18" descr="http://player.myshared.ru/4/231277/slides/slide_45.jpg">
            <a:extLst>
              <a:ext uri="{FF2B5EF4-FFF2-40B4-BE49-F238E27FC236}">
                <a16:creationId xmlns:a16="http://schemas.microsoft.com/office/drawing/2014/main" id="{8DDFDEDB-C743-4B57-A0AB-D34531E109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7068" y="436659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843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C7FB378-8C54-478E-A48F-8D587BA67C24}"/>
              </a:ext>
            </a:extLst>
          </p:cNvPr>
          <p:cNvSpPr/>
          <p:nvPr/>
        </p:nvSpPr>
        <p:spPr>
          <a:xfrm>
            <a:off x="381661" y="352874"/>
            <a:ext cx="1055138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Вывод:</a:t>
            </a:r>
            <a:endParaRPr lang="ru-RU" sz="12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indent="45720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Оба метода, и КТД и метод проектов, реализуют личностно-ориентированный подход в педагогике, где главной ценностью выступает ребенок, а развитие личности ребенка является основной целью.</a:t>
            </a:r>
            <a:endParaRPr lang="ru-RU" sz="12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indent="45720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Различия данных методов кроются в различиях культур и в общественном  мышлении. В методе КТД явно просматривается исконно российская идея соборности, общности, тогда как в методе проектов больше реализуется принцип индивидуальности, характерный для западной культуры.</a:t>
            </a:r>
            <a:endParaRPr lang="ru-RU" sz="12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indent="45720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Существенно различие  роли взрослого в данных технологиях, в методе проектов взрослый оказывает необходимую помощь, направляет ребенка, но все же остается сторонним наблюдателем и контролером, в КТД – взрослый строит отношения равного партнерства, равной ответственности за полученный результат. Поэтому, при внедрении социально-образовательного проекта «Гражданин», распространенного в американской школах, в условия российской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воспитательно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-образовательной среды, учеными и практиками были внесены некоторые изменения, учитывающие российские особенности социально-экономической сферы и культуры.</a:t>
            </a:r>
            <a:endParaRPr lang="ru-RU" sz="12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indent="45720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Сходство же данных методов в деятельностном подходе, в отсутствии пассивных потребителей информации, в преодолении иждивенческих тенденций в воспитании и образовании.</a:t>
            </a:r>
            <a:endParaRPr lang="ru-RU" sz="12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indent="457200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Оба метода вполне сочетаемы в рамках единой воспитательной системы. Там, где требуется обучение ребенка навыкам поисковой, исследовательской, преобразовательной деятельности, навыкам делового партнерства  и самопрезентации предпочтительным будет выбор метода проектов. В случаях, когда важнее формирование отношения к какой–либо стороне общественной жизни незаменимым в воспитательной практике останется коллективно-творческое дело.</a:t>
            </a:r>
            <a:endParaRPr lang="ru-RU" sz="12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78552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player.myshared.ru/10/967238/slides/slide_19.jpg">
            <a:extLst>
              <a:ext uri="{FF2B5EF4-FFF2-40B4-BE49-F238E27FC236}">
                <a16:creationId xmlns:a16="http://schemas.microsoft.com/office/drawing/2014/main" id="{AC31F4EA-283F-4081-959A-7208AE283E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26" y="499938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player.myshared.ru/10/967238/slides/slide_2.jpg">
            <a:extLst>
              <a:ext uri="{FF2B5EF4-FFF2-40B4-BE49-F238E27FC236}">
                <a16:creationId xmlns:a16="http://schemas.microsoft.com/office/drawing/2014/main" id="{0FCE8672-AB91-4AD6-B32F-7F59D8B657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1239" y="1541558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://player.myshared.ru/10/967238/slides/slide_3.jpg">
            <a:extLst>
              <a:ext uri="{FF2B5EF4-FFF2-40B4-BE49-F238E27FC236}">
                <a16:creationId xmlns:a16="http://schemas.microsoft.com/office/drawing/2014/main" id="{C2AE9050-AB7F-4019-A9FC-A981A36DD4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0632" y="1819855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http://player.myshared.ru/10/967238/slides/slide_4.jpg">
            <a:extLst>
              <a:ext uri="{FF2B5EF4-FFF2-40B4-BE49-F238E27FC236}">
                <a16:creationId xmlns:a16="http://schemas.microsoft.com/office/drawing/2014/main" id="{6A6B6513-4B4E-4859-A31B-BFE7A5F31E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558" y="2201517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33274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https://tipsmake.com/data/images/50-great-backdrops-for-powerpoint-presentation-slides-picture-21-cvohjzA8j.jpg">
            <a:extLst>
              <a:ext uri="{FF2B5EF4-FFF2-40B4-BE49-F238E27FC236}">
                <a16:creationId xmlns:a16="http://schemas.microsoft.com/office/drawing/2014/main" id="{3564BB5F-9F8D-4F31-950F-98580AB90B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81398" cy="685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E13A0C2-237B-44D3-990F-91A6841E453E}"/>
              </a:ext>
            </a:extLst>
          </p:cNvPr>
          <p:cNvSpPr/>
          <p:nvPr/>
        </p:nvSpPr>
        <p:spPr>
          <a:xfrm>
            <a:off x="543338" y="303648"/>
            <a:ext cx="1091449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0" i="0" dirty="0">
                <a:solidFill>
                  <a:srgbClr val="444444"/>
                </a:solidFill>
                <a:effectLst/>
                <a:latin typeface="Open Sans"/>
              </a:rPr>
              <a:t>       История возникновения метода проектов Метод проектов зародился во второй половине XIX века в сельскохозяйственных школах США .</a:t>
            </a:r>
            <a:endParaRPr lang="ru-RU" sz="32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16D914A-745F-4C8F-926D-BE5E8CD327F2}"/>
              </a:ext>
            </a:extLst>
          </p:cNvPr>
          <p:cNvSpPr/>
          <p:nvPr/>
        </p:nvSpPr>
        <p:spPr>
          <a:xfrm>
            <a:off x="543338" y="1903355"/>
            <a:ext cx="1121664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444444"/>
                </a:solidFill>
                <a:latin typeface="Open Sans"/>
              </a:rPr>
              <a:t>       О</a:t>
            </a:r>
            <a:r>
              <a:rPr lang="ru-RU" sz="3200" b="0" i="0" dirty="0">
                <a:solidFill>
                  <a:srgbClr val="444444"/>
                </a:solidFill>
                <a:effectLst/>
                <a:latin typeface="Open Sans"/>
              </a:rPr>
              <a:t>сновоположником которой был американский философ-идеалист Джон Дьюи</a:t>
            </a:r>
            <a:endParaRPr lang="ru-RU" sz="320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62B74D2-C0C1-4D36-A82B-A9773A247E2F}"/>
              </a:ext>
            </a:extLst>
          </p:cNvPr>
          <p:cNvSpPr/>
          <p:nvPr/>
        </p:nvSpPr>
        <p:spPr>
          <a:xfrm>
            <a:off x="543338" y="3146344"/>
            <a:ext cx="104374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rgbClr val="444444"/>
                </a:solidFill>
                <a:effectLst/>
                <a:latin typeface="Open Sans"/>
              </a:rPr>
              <a:t>             </a:t>
            </a:r>
            <a:r>
              <a:rPr lang="ru-RU" sz="3200" b="0" i="0" dirty="0">
                <a:solidFill>
                  <a:srgbClr val="444444"/>
                </a:solidFill>
                <a:effectLst/>
                <a:latin typeface="Open Sans"/>
              </a:rPr>
              <a:t>Принцип прагматической педагогики: «обучение посредством делания»</a:t>
            </a:r>
            <a:endParaRPr lang="ru-RU" sz="320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849AEC1-1682-4C38-A3A7-FAEE4F69953E}"/>
              </a:ext>
            </a:extLst>
          </p:cNvPr>
          <p:cNvSpPr/>
          <p:nvPr/>
        </p:nvSpPr>
        <p:spPr>
          <a:xfrm>
            <a:off x="543338" y="4303455"/>
            <a:ext cx="1140349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0" i="0" dirty="0">
                <a:solidFill>
                  <a:srgbClr val="444444"/>
                </a:solidFill>
                <a:effectLst/>
                <a:latin typeface="Open Sans"/>
              </a:rPr>
              <a:t>        Академик Игорь П</a:t>
            </a:r>
            <a:r>
              <a:rPr lang="ru-RU" sz="3200" dirty="0">
                <a:solidFill>
                  <a:srgbClr val="444444"/>
                </a:solidFill>
                <a:latin typeface="Open Sans"/>
              </a:rPr>
              <a:t>етрович </a:t>
            </a:r>
            <a:r>
              <a:rPr lang="ru-RU" sz="3200" b="0" i="0" dirty="0">
                <a:solidFill>
                  <a:srgbClr val="444444"/>
                </a:solidFill>
                <a:effectLst/>
                <a:latin typeface="Open Sans"/>
              </a:rPr>
              <a:t>Иванов - изобретатель методики КТД , создатель педагогики, о которой говорят как о «педагогике сотрудничества», называют ее «коллективное творческое воспитание».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175211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 descr="https://tipsmake.com/data/images/50-great-backdrops-for-powerpoint-presentation-slides-picture-21-cvohjzA8j.jpg">
            <a:extLst>
              <a:ext uri="{FF2B5EF4-FFF2-40B4-BE49-F238E27FC236}">
                <a16:creationId xmlns:a16="http://schemas.microsoft.com/office/drawing/2014/main" id="{A635A534-1E36-4BC7-B1C4-F3C1DDB95C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BB76C00-1F8F-4EAE-9CAD-E23EEB19170E}"/>
              </a:ext>
            </a:extLst>
          </p:cNvPr>
          <p:cNvSpPr/>
          <p:nvPr/>
        </p:nvSpPr>
        <p:spPr>
          <a:xfrm>
            <a:off x="455875" y="255409"/>
            <a:ext cx="1177190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0" i="0" dirty="0">
                <a:solidFill>
                  <a:srgbClr val="444444"/>
                </a:solidFill>
                <a:effectLst/>
                <a:latin typeface="Open Sans"/>
              </a:rPr>
              <a:t>       Суть проектного обучения состоит в том, что ученик в процессе работы над учебным проектом постигает реальные процессы, объекты. Оно предполагает проживание учеником конкретных ситуаций преодоления трудностей; приобщение его к проникновению в глубь явлений, процессов.</a:t>
            </a:r>
            <a:endParaRPr lang="ru-RU" sz="32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55B2BE2-B87A-4412-B964-4C7739515943}"/>
              </a:ext>
            </a:extLst>
          </p:cNvPr>
          <p:cNvSpPr/>
          <p:nvPr/>
        </p:nvSpPr>
        <p:spPr>
          <a:xfrm>
            <a:off x="726220" y="339319"/>
            <a:ext cx="9913291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0" i="0" dirty="0">
                <a:solidFill>
                  <a:srgbClr val="C00000"/>
                </a:solidFill>
                <a:effectLst/>
                <a:latin typeface="Open Sans"/>
              </a:rPr>
              <a:t>В современном понимании проект – </a:t>
            </a:r>
          </a:p>
          <a:p>
            <a:pPr algn="ctr"/>
            <a:r>
              <a:rPr lang="ru-RU" sz="4400" b="0" i="0" dirty="0">
                <a:solidFill>
                  <a:srgbClr val="C00000"/>
                </a:solidFill>
                <a:effectLst/>
                <a:latin typeface="Open Sans"/>
              </a:rPr>
              <a:t>это шесть «П»</a:t>
            </a:r>
            <a:endParaRPr lang="ru-RU" sz="4400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48FFFBC-851E-4E2D-9D27-C69DF9E8741D}"/>
              </a:ext>
            </a:extLst>
          </p:cNvPr>
          <p:cNvSpPr/>
          <p:nvPr/>
        </p:nvSpPr>
        <p:spPr>
          <a:xfrm>
            <a:off x="3048000" y="29673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90D9EBD-978B-47E7-A460-26669892D2EF}"/>
              </a:ext>
            </a:extLst>
          </p:cNvPr>
          <p:cNvSpPr/>
          <p:nvPr/>
        </p:nvSpPr>
        <p:spPr>
          <a:xfrm>
            <a:off x="632878" y="1767538"/>
            <a:ext cx="387157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ru-RU" sz="4800" b="0" i="0" dirty="0">
                <a:solidFill>
                  <a:srgbClr val="444444"/>
                </a:solidFill>
                <a:effectLst/>
                <a:latin typeface="Open Sans"/>
              </a:rPr>
              <a:t>проблема </a:t>
            </a:r>
            <a:endParaRPr lang="ru-RU" sz="480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902C221-D1E4-4BB2-82A1-783F711B58F5}"/>
              </a:ext>
            </a:extLst>
          </p:cNvPr>
          <p:cNvSpPr/>
          <p:nvPr/>
        </p:nvSpPr>
        <p:spPr>
          <a:xfrm>
            <a:off x="632878" y="2476284"/>
            <a:ext cx="497924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ru-RU" sz="4800" b="0" i="0" dirty="0">
                <a:solidFill>
                  <a:srgbClr val="444444"/>
                </a:solidFill>
                <a:effectLst/>
                <a:latin typeface="Open Sans"/>
              </a:rPr>
              <a:t>планирование</a:t>
            </a:r>
            <a:endParaRPr lang="ru-RU" sz="480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C8D5ED1-1448-4884-BE50-3F22D9BBE3FE}"/>
              </a:ext>
            </a:extLst>
          </p:cNvPr>
          <p:cNvSpPr/>
          <p:nvPr/>
        </p:nvSpPr>
        <p:spPr>
          <a:xfrm>
            <a:off x="577219" y="3353867"/>
            <a:ext cx="656461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ru-RU" sz="4800" b="0" i="0" dirty="0">
                <a:solidFill>
                  <a:srgbClr val="444444"/>
                </a:solidFill>
                <a:effectLst/>
                <a:latin typeface="Open Sans"/>
              </a:rPr>
              <a:t>поиск информации </a:t>
            </a:r>
            <a:endParaRPr lang="ru-RU" sz="480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DB86289-800D-4ED0-B215-AAFFD40F18B5}"/>
              </a:ext>
            </a:extLst>
          </p:cNvPr>
          <p:cNvSpPr/>
          <p:nvPr/>
        </p:nvSpPr>
        <p:spPr>
          <a:xfrm>
            <a:off x="577219" y="4250754"/>
            <a:ext cx="314272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ru-RU" sz="4800" b="0" i="0" dirty="0">
                <a:solidFill>
                  <a:srgbClr val="444444"/>
                </a:solidFill>
                <a:effectLst/>
                <a:latin typeface="Open Sans"/>
              </a:rPr>
              <a:t>продукт</a:t>
            </a:r>
            <a:endParaRPr lang="ru-RU" sz="4800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B00946F-4B74-4DC6-B6C8-BF7BF0C45E2B}"/>
              </a:ext>
            </a:extLst>
          </p:cNvPr>
          <p:cNvSpPr/>
          <p:nvPr/>
        </p:nvSpPr>
        <p:spPr>
          <a:xfrm>
            <a:off x="5385068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b="0" i="0" dirty="0">
              <a:solidFill>
                <a:srgbClr val="444444"/>
              </a:solidFill>
              <a:effectLst/>
              <a:latin typeface="Open Sans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C930474-58A2-4FD0-A5D1-06597A877616}"/>
              </a:ext>
            </a:extLst>
          </p:cNvPr>
          <p:cNvSpPr/>
          <p:nvPr/>
        </p:nvSpPr>
        <p:spPr>
          <a:xfrm>
            <a:off x="534236" y="5959096"/>
            <a:ext cx="417960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ru-RU" sz="4800" b="0" i="0" dirty="0">
                <a:solidFill>
                  <a:srgbClr val="444444"/>
                </a:solidFill>
                <a:effectLst/>
                <a:latin typeface="Open Sans"/>
              </a:rPr>
              <a:t>портфолио </a:t>
            </a:r>
            <a:endParaRPr lang="ru-RU" sz="4800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02DA517-EC02-4778-885C-4404DE2711E7}"/>
              </a:ext>
            </a:extLst>
          </p:cNvPr>
          <p:cNvSpPr/>
          <p:nvPr/>
        </p:nvSpPr>
        <p:spPr>
          <a:xfrm>
            <a:off x="534235" y="5101247"/>
            <a:ext cx="450689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ru-RU" sz="4800" b="0" i="0" dirty="0">
                <a:solidFill>
                  <a:srgbClr val="444444"/>
                </a:solidFill>
                <a:effectLst/>
                <a:latin typeface="Open Sans"/>
              </a:rPr>
              <a:t>презентация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3912854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00" decel="100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9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E72F511-5925-4093-9F6D-154DAE095E13}"/>
              </a:ext>
            </a:extLst>
          </p:cNvPr>
          <p:cNvSpPr/>
          <p:nvPr/>
        </p:nvSpPr>
        <p:spPr>
          <a:xfrm>
            <a:off x="866725" y="200428"/>
            <a:ext cx="31725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rgbClr val="444444"/>
                </a:solidFill>
                <a:effectLst/>
                <a:latin typeface="Open Sans"/>
              </a:rPr>
              <a:t>Индивидуальные проекты</a:t>
            </a:r>
          </a:p>
          <a:p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0937FFC-190F-4460-BEED-E807222884B3}"/>
              </a:ext>
            </a:extLst>
          </p:cNvPr>
          <p:cNvSpPr/>
          <p:nvPr/>
        </p:nvSpPr>
        <p:spPr>
          <a:xfrm>
            <a:off x="7681423" y="338927"/>
            <a:ext cx="22885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0" i="0" dirty="0">
                <a:solidFill>
                  <a:srgbClr val="444444"/>
                </a:solidFill>
                <a:effectLst/>
                <a:latin typeface="Open Sans"/>
              </a:rPr>
              <a:t>Групповые проекты</a:t>
            </a:r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A2DA7D0-1E08-4695-9CBC-E23538026738}"/>
              </a:ext>
            </a:extLst>
          </p:cNvPr>
          <p:cNvSpPr/>
          <p:nvPr/>
        </p:nvSpPr>
        <p:spPr>
          <a:xfrm>
            <a:off x="543339" y="993913"/>
            <a:ext cx="411612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444444"/>
                </a:solidFill>
                <a:effectLst/>
                <a:latin typeface="Open Sans"/>
              </a:rPr>
              <a:t> у учащегося формируется чувство ответственности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444444"/>
                </a:solidFill>
                <a:effectLst/>
                <a:latin typeface="Open Sans"/>
              </a:rPr>
              <a:t>учащийся приобретает опыт на всех этапах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444444"/>
                </a:solidFill>
                <a:effectLst/>
                <a:latin typeface="Open Sans"/>
              </a:rPr>
              <a:t>формирование у учащегося важнейших учебных умений и навыков</a:t>
            </a: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8B0FA85-462A-426D-A416-BE835787E42B}"/>
              </a:ext>
            </a:extLst>
          </p:cNvPr>
          <p:cNvSpPr/>
          <p:nvPr/>
        </p:nvSpPr>
        <p:spPr>
          <a:xfrm>
            <a:off x="6721502" y="993913"/>
            <a:ext cx="435466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444444"/>
                </a:solidFill>
                <a:effectLst/>
                <a:latin typeface="Open Sans"/>
              </a:rPr>
              <a:t> навыки сотрудничества;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444444"/>
                </a:solidFill>
                <a:effectLst/>
                <a:latin typeface="Open Sans"/>
              </a:rPr>
              <a:t>проект может быть выполнен наиболее глубоко и разносторонне;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444444"/>
                </a:solidFill>
                <a:effectLst/>
                <a:latin typeface="Open Sans"/>
              </a:rPr>
              <a:t>на каждом этапе работы над проектом, как правило, есть свой ситуативный лидер; </a:t>
            </a:r>
          </a:p>
        </p:txBody>
      </p:sp>
    </p:spTree>
    <p:extLst>
      <p:ext uri="{BB962C8B-B14F-4D97-AF65-F5344CB8AC3E}">
        <p14:creationId xmlns:p14="http://schemas.microsoft.com/office/powerpoint/2010/main" val="2511844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1FEF6E0-A797-4C63-AD03-2F604238567E}"/>
              </a:ext>
            </a:extLst>
          </p:cNvPr>
          <p:cNvSpPr/>
          <p:nvPr/>
        </p:nvSpPr>
        <p:spPr>
          <a:xfrm>
            <a:off x="638755" y="764823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0" i="0" dirty="0">
                <a:solidFill>
                  <a:srgbClr val="444444"/>
                </a:solidFill>
                <a:effectLst/>
                <a:latin typeface="Open Sans"/>
              </a:rPr>
              <a:t>По продолжительности </a:t>
            </a:r>
          </a:p>
          <a:p>
            <a:r>
              <a:rPr lang="ru-RU" b="0" i="0" dirty="0">
                <a:solidFill>
                  <a:srgbClr val="444444"/>
                </a:solidFill>
                <a:effectLst/>
                <a:latin typeface="Open Sans"/>
              </a:rPr>
              <a:t>мини-проекты (укладываются в 1 урок); </a:t>
            </a:r>
          </a:p>
          <a:p>
            <a:r>
              <a:rPr lang="ru-RU" b="0" i="0" dirty="0">
                <a:solidFill>
                  <a:srgbClr val="444444"/>
                </a:solidFill>
                <a:effectLst/>
                <a:latin typeface="Open Sans"/>
              </a:rPr>
              <a:t>краткосрочные (4-6 уроков); </a:t>
            </a:r>
          </a:p>
          <a:p>
            <a:r>
              <a:rPr lang="ru-RU" b="0" i="0" dirty="0">
                <a:solidFill>
                  <a:srgbClr val="444444"/>
                </a:solidFill>
                <a:effectLst/>
                <a:latin typeface="Open Sans"/>
              </a:rPr>
              <a:t>среднесрочные; </a:t>
            </a:r>
          </a:p>
          <a:p>
            <a:r>
              <a:rPr lang="ru-RU" b="0" i="0" dirty="0">
                <a:solidFill>
                  <a:srgbClr val="444444"/>
                </a:solidFill>
                <a:effectLst/>
                <a:latin typeface="Open Sans"/>
              </a:rPr>
              <a:t>долгосрочные.</a:t>
            </a: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F2A263B-40D4-4A93-B423-1E717BCD7893}"/>
              </a:ext>
            </a:extLst>
          </p:cNvPr>
          <p:cNvSpPr/>
          <p:nvPr/>
        </p:nvSpPr>
        <p:spPr>
          <a:xfrm>
            <a:off x="6228522" y="597557"/>
            <a:ext cx="51577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rgbClr val="444444"/>
                </a:solidFill>
                <a:effectLst/>
                <a:latin typeface="Open Sans"/>
              </a:rPr>
              <a:t>По характеру контактов между участниками: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Open Sans"/>
              </a:rPr>
              <a:t>внутриклассные</a:t>
            </a:r>
            <a:r>
              <a:rPr lang="ru-RU" b="0" i="0" dirty="0">
                <a:solidFill>
                  <a:srgbClr val="444444"/>
                </a:solidFill>
                <a:effectLst/>
                <a:latin typeface="Open Sans"/>
              </a:rPr>
              <a:t>; внутришкольные; межрегиональные; международные.</a:t>
            </a:r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41D4853-8DB2-4130-B704-D143A1ED8870}"/>
              </a:ext>
            </a:extLst>
          </p:cNvPr>
          <p:cNvSpPr/>
          <p:nvPr/>
        </p:nvSpPr>
        <p:spPr>
          <a:xfrm>
            <a:off x="2711394" y="3828670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0" i="0" dirty="0">
                <a:solidFill>
                  <a:srgbClr val="444444"/>
                </a:solidFill>
                <a:effectLst/>
                <a:latin typeface="Open Sans"/>
              </a:rPr>
              <a:t>Формы продуктов проектной деятельности видеофильм; выставка; газета, журнал; игра; коллекция; костюм; модель; музыкальное произведение; мультимедийный продукт; оформление кабинета; постановка; праздник; прогноз; система школьного самоуправления; справочник; учебное пособие; экскурсия.</a:t>
            </a:r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AD6BE06-8933-4DE1-A01D-88C9421DA976}"/>
              </a:ext>
            </a:extLst>
          </p:cNvPr>
          <p:cNvSpPr/>
          <p:nvPr/>
        </p:nvSpPr>
        <p:spPr>
          <a:xfrm>
            <a:off x="4503089" y="1797345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0" i="0" dirty="0">
                <a:solidFill>
                  <a:srgbClr val="444444"/>
                </a:solidFill>
                <a:effectLst/>
                <a:latin typeface="Open Sans"/>
              </a:rPr>
              <a:t>Что является критериями успеха работы над проектом? Достигнут конечный результат. Создана активная команда участников проекта, способная продолжить работу в будущем. Результат проекта может быть использован другими коллективами. Информация о проекте широко распространена. Получено удовольствие от своей деятельности.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63030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4D96BF9-E0F6-40D3-8DE9-6DAC78281850}"/>
              </a:ext>
            </a:extLst>
          </p:cNvPr>
          <p:cNvSpPr/>
          <p:nvPr/>
        </p:nvSpPr>
        <p:spPr>
          <a:xfrm>
            <a:off x="432019" y="384458"/>
            <a:ext cx="1155854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0" i="0" dirty="0">
                <a:solidFill>
                  <a:srgbClr val="444444"/>
                </a:solidFill>
                <a:effectLst/>
                <a:latin typeface="Open Sans"/>
              </a:rPr>
              <a:t>Существуют разные виды классификаций проектов: исследовательские</a:t>
            </a:r>
          </a:p>
          <a:p>
            <a:r>
              <a:rPr lang="ru-RU" sz="3600" b="0" i="0" dirty="0">
                <a:solidFill>
                  <a:srgbClr val="444444"/>
                </a:solidFill>
                <a:effectLst/>
                <a:latin typeface="Open Sans"/>
              </a:rPr>
              <a:t>творческие</a:t>
            </a:r>
          </a:p>
          <a:p>
            <a:r>
              <a:rPr lang="ru-RU" sz="3600" b="0" i="0" dirty="0">
                <a:solidFill>
                  <a:srgbClr val="444444"/>
                </a:solidFill>
                <a:effectLst/>
                <a:latin typeface="Open Sans"/>
              </a:rPr>
              <a:t>практико-ориентированные</a:t>
            </a:r>
          </a:p>
          <a:p>
            <a:r>
              <a:rPr lang="ru-RU" sz="3600" b="0" i="0" dirty="0">
                <a:solidFill>
                  <a:srgbClr val="444444"/>
                </a:solidFill>
                <a:effectLst/>
                <a:latin typeface="Open Sans"/>
              </a:rPr>
              <a:t>информационные</a:t>
            </a:r>
          </a:p>
          <a:p>
            <a:r>
              <a:rPr lang="ru-RU" sz="3600" dirty="0">
                <a:solidFill>
                  <a:srgbClr val="444444"/>
                </a:solidFill>
                <a:latin typeface="Open Sans"/>
              </a:rPr>
              <a:t>п</a:t>
            </a:r>
            <a:r>
              <a:rPr lang="ru-RU" sz="3600" b="0" i="0" dirty="0">
                <a:solidFill>
                  <a:srgbClr val="444444"/>
                </a:solidFill>
                <a:effectLst/>
                <a:latin typeface="Open Sans"/>
              </a:rPr>
              <a:t>риключенческие</a:t>
            </a:r>
          </a:p>
          <a:p>
            <a:r>
              <a:rPr lang="ru-RU" sz="3600" dirty="0">
                <a:solidFill>
                  <a:srgbClr val="444444"/>
                </a:solidFill>
                <a:latin typeface="Open Sans"/>
              </a:rPr>
              <a:t>и</a:t>
            </a:r>
            <a:r>
              <a:rPr lang="ru-RU" sz="3600" b="0" i="0" dirty="0">
                <a:solidFill>
                  <a:srgbClr val="444444"/>
                </a:solidFill>
                <a:effectLst/>
                <a:latin typeface="Open Sans"/>
              </a:rPr>
              <a:t>гровые</a:t>
            </a:r>
          </a:p>
          <a:p>
            <a:r>
              <a:rPr lang="ru-RU" sz="3600" b="0" i="0" dirty="0">
                <a:solidFill>
                  <a:srgbClr val="444444"/>
                </a:solidFill>
                <a:effectLst/>
                <a:latin typeface="Open Sans"/>
              </a:rPr>
              <a:t>телекоммуникационные.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3149856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sun9-north.userapi.com/sun9-88/s/v1/if1/LP7_uTcO_ZJsKYQ99W3Zyxv8sK-WbucreZyCKkFWHbAPklQzVBFYM0D0GNbVIG74roJpYbC0.jpg?size=2560x1707&amp;quality=96&amp;type=album">
            <a:extLst>
              <a:ext uri="{FF2B5EF4-FFF2-40B4-BE49-F238E27FC236}">
                <a16:creationId xmlns:a16="http://schemas.microsoft.com/office/drawing/2014/main" id="{A7E1EEEF-180F-441D-9749-C91612B9F5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" y="0"/>
            <a:ext cx="102854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8272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4" name="Picture 16" descr="https://phonoteka.org/uploads/posts/2022-02/1643909955_18-phonoteka-org-p-fon-dlya-kollazha-odnotonnii-18.jpg">
            <a:extLst>
              <a:ext uri="{FF2B5EF4-FFF2-40B4-BE49-F238E27FC236}">
                <a16:creationId xmlns:a16="http://schemas.microsoft.com/office/drawing/2014/main" id="{82FA972D-6914-4AD2-90E6-C5F3C8B022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26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player.myshared.ru/4/231277/slides/slide_8.jpg">
            <a:extLst>
              <a:ext uri="{FF2B5EF4-FFF2-40B4-BE49-F238E27FC236}">
                <a16:creationId xmlns:a16="http://schemas.microsoft.com/office/drawing/2014/main" id="{DD8EB1B1-661D-4D2C-9E25-B1AE3B9092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262" y="615729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player.myshared.ru/4/231277/slides/slide_9.jpg">
            <a:extLst>
              <a:ext uri="{FF2B5EF4-FFF2-40B4-BE49-F238E27FC236}">
                <a16:creationId xmlns:a16="http://schemas.microsoft.com/office/drawing/2014/main" id="{0B1D0A48-5B98-4CDA-AFB4-CAB4C4DAE0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7680" y="884086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player.myshared.ru/4/231277/slides/slide_10.jpg">
            <a:extLst>
              <a:ext uri="{FF2B5EF4-FFF2-40B4-BE49-F238E27FC236}">
                <a16:creationId xmlns:a16="http://schemas.microsoft.com/office/drawing/2014/main" id="{39325B51-03FD-401D-931C-943F8ECA8F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4580" y="626497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player.myshared.ru/4/231277/slides/slide_11.jpg">
            <a:extLst>
              <a:ext uri="{FF2B5EF4-FFF2-40B4-BE49-F238E27FC236}">
                <a16:creationId xmlns:a16="http://schemas.microsoft.com/office/drawing/2014/main" id="{88F5E28F-BC34-4478-8DB3-691A0F5996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0527" y="68282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player.myshared.ru/4/231277/slides/slide_12.jpg">
            <a:extLst>
              <a:ext uri="{FF2B5EF4-FFF2-40B4-BE49-F238E27FC236}">
                <a16:creationId xmlns:a16="http://schemas.microsoft.com/office/drawing/2014/main" id="{2F078F0F-9227-4712-8146-17BFB4C851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833" y="681493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://player.myshared.ru/4/231277/slides/slide_13.jpg">
            <a:extLst>
              <a:ext uri="{FF2B5EF4-FFF2-40B4-BE49-F238E27FC236}">
                <a16:creationId xmlns:a16="http://schemas.microsoft.com/office/drawing/2014/main" id="{363B7B32-89AD-4ECA-A762-86A640CEAF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3255" y="791486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://player.myshared.ru/4/231277/slides/slide_6.jpg">
            <a:extLst>
              <a:ext uri="{FF2B5EF4-FFF2-40B4-BE49-F238E27FC236}">
                <a16:creationId xmlns:a16="http://schemas.microsoft.com/office/drawing/2014/main" id="{32C5FB96-EAFE-4981-AB67-A4EBA05B47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615" y="708329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67996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://player.myshared.ru/4/231277/slides/slide_14.jpg">
            <a:extLst>
              <a:ext uri="{FF2B5EF4-FFF2-40B4-BE49-F238E27FC236}">
                <a16:creationId xmlns:a16="http://schemas.microsoft.com/office/drawing/2014/main" id="{13D29EC5-C1C5-43E1-A598-07F0007CDC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282" y="404522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player.myshared.ru/4/231277/slides/slide_15.jpg">
            <a:extLst>
              <a:ext uri="{FF2B5EF4-FFF2-40B4-BE49-F238E27FC236}">
                <a16:creationId xmlns:a16="http://schemas.microsoft.com/office/drawing/2014/main" id="{4942944E-19A6-49BD-8803-C8ED047F14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442" y="317058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://player.myshared.ru/4/231277/slides/slide_16.jpg">
            <a:extLst>
              <a:ext uri="{FF2B5EF4-FFF2-40B4-BE49-F238E27FC236}">
                <a16:creationId xmlns:a16="http://schemas.microsoft.com/office/drawing/2014/main" id="{EE78D594-5BA6-4219-9401-C033A34192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3868" y="317058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://player.myshared.ru/4/231277/slides/slide_17.jpg">
            <a:extLst>
              <a:ext uri="{FF2B5EF4-FFF2-40B4-BE49-F238E27FC236}">
                <a16:creationId xmlns:a16="http://schemas.microsoft.com/office/drawing/2014/main" id="{DBB71275-31B3-4D2F-8935-9F3C0BDC3A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04522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http://player.myshared.ru/4/231277/slides/slide_18.jpg">
            <a:extLst>
              <a:ext uri="{FF2B5EF4-FFF2-40B4-BE49-F238E27FC236}">
                <a16:creationId xmlns:a16="http://schemas.microsoft.com/office/drawing/2014/main" id="{BF7B1E86-B916-402C-A637-0727D19C0D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3095" y="484036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http://player.myshared.ru/4/231277/slides/slide_19.jpg">
            <a:extLst>
              <a:ext uri="{FF2B5EF4-FFF2-40B4-BE49-F238E27FC236}">
                <a16:creationId xmlns:a16="http://schemas.microsoft.com/office/drawing/2014/main" id="{117F2253-C2BC-497C-8210-B92FB2DB1A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7276" y="841844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 descr="http://player.myshared.ru/4/231277/slides/slide_32.jpg">
            <a:extLst>
              <a:ext uri="{FF2B5EF4-FFF2-40B4-BE49-F238E27FC236}">
                <a16:creationId xmlns:a16="http://schemas.microsoft.com/office/drawing/2014/main" id="{53C6B3C1-48CC-4EDA-B4D7-7BA4EC608E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0684" y="1199652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09115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570</Words>
  <Application>Microsoft Office PowerPoint</Application>
  <PresentationFormat>Широкоэкранный</PresentationFormat>
  <Paragraphs>44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Open Sans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Медникова Елена Арсентьевна</dc:creator>
  <cp:lastModifiedBy>Медникова Елена Арсентьевна</cp:lastModifiedBy>
  <cp:revision>15</cp:revision>
  <dcterms:created xsi:type="dcterms:W3CDTF">2022-06-01T08:12:13Z</dcterms:created>
  <dcterms:modified xsi:type="dcterms:W3CDTF">2022-06-01T11:35:10Z</dcterms:modified>
</cp:coreProperties>
</file>