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6" r:id="rId3"/>
    <p:sldId id="257" r:id="rId4"/>
    <p:sldId id="258" r:id="rId5"/>
    <p:sldId id="263" r:id="rId6"/>
    <p:sldId id="259" r:id="rId7"/>
    <p:sldId id="260" r:id="rId8"/>
    <p:sldId id="261" r:id="rId9"/>
    <p:sldId id="262" r:id="rId10"/>
    <p:sldId id="264" r:id="rId11"/>
    <p:sldId id="266" r:id="rId12"/>
    <p:sldId id="265" r:id="rId13"/>
    <p:sldId id="268" r:id="rId14"/>
    <p:sldId id="271" r:id="rId15"/>
    <p:sldId id="272" r:id="rId16"/>
    <p:sldId id="276" r:id="rId17"/>
    <p:sldId id="274" r:id="rId18"/>
    <p:sldId id="269" r:id="rId19"/>
    <p:sldId id="270" r:id="rId20"/>
    <p:sldId id="273" r:id="rId21"/>
    <p:sldId id="267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582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40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043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889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471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90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3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692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71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0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77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0E6E4-E621-4399-9CD4-B7D9337EB5F4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981EE-C888-4EC0-B6C1-A1A519857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131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/>
            <a:r>
              <a:rPr lang="ru-RU"/>
              <a:t>Методическая разработка к уроку труда (технологии) в 4 классе</a:t>
            </a:r>
            <a:endParaRPr lang="ko-KR" altLang="en-US"/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 lnSpcReduction="10000"/>
          </a:bodyPr>
          <a:lstStyle/>
          <a:p>
            <a:pPr marL="228600" indent="-228600">
              <a:buFont typeface="Arial"/>
              <a:buChar char="•"/>
            </a:pPr>
            <a:r>
              <a:rPr lang="ru-RU"/>
              <a:t>Цель: познакомить обучающихся со швейным производством.</a:t>
            </a:r>
            <a:endParaRPr lang="ko-KR" altLang="en-US"/>
          </a:p>
          <a:p>
            <a:pPr marL="228600" indent="-228600">
              <a:buFont typeface="Arial"/>
              <a:buChar char="•"/>
            </a:pPr>
            <a:r>
              <a:rPr lang="ru-RU"/>
              <a:t>Задачи:</a:t>
            </a:r>
            <a:endParaRPr lang="ko-KR" altLang="en-US"/>
          </a:p>
          <a:p>
            <a:pPr marL="228600" indent="-228600">
              <a:buFontTx/>
              <a:buNone/>
            </a:pPr>
            <a:r>
              <a:rPr lang="ru-RU"/>
              <a:t>	1. Познакомить с историей швейного производства.</a:t>
            </a:r>
            <a:endParaRPr lang="ko-KR" altLang="en-US"/>
          </a:p>
          <a:p>
            <a:pPr marL="228600" indent="-228600">
              <a:buFontTx/>
              <a:buNone/>
            </a:pPr>
            <a:r>
              <a:rPr lang="ru-RU"/>
              <a:t>	2. Познакомить с этапами создания одежды. </a:t>
            </a:r>
            <a:endParaRPr lang="ko-KR" altLang="en-US"/>
          </a:p>
          <a:p>
            <a:pPr marL="228600" indent="-228600">
              <a:buFontTx/>
              <a:buNone/>
            </a:pPr>
            <a:r>
              <a:rPr lang="ru-RU"/>
              <a:t>	3. Познакомить с правилами создания чертежа.</a:t>
            </a:r>
            <a:endParaRPr lang="ko-KR" altLang="en-US"/>
          </a:p>
          <a:p>
            <a:pPr marL="228600" indent="-228600">
              <a:buFontTx/>
              <a:buNone/>
            </a:pPr>
            <a:r>
              <a:rPr lang="ru-RU"/>
              <a:t>	4. Познакомить с другими изделиями швейного производства.</a:t>
            </a:r>
            <a:endParaRPr lang="ko-KR" altLang="en-US"/>
          </a:p>
          <a:p>
            <a:pPr marL="228600" indent="-228600">
              <a:buFontTx/>
              <a:buNone/>
            </a:pPr>
            <a:r>
              <a:rPr lang="ru-RU"/>
              <a:t>	5. Изучить план изготавления прихватки.</a:t>
            </a:r>
            <a:endParaRPr lang="ko-KR" altLang="en-US"/>
          </a:p>
          <a:p>
            <a:pPr marL="228600" indent="-228600">
              <a:buFontTx/>
              <a:buNone/>
            </a:pPr>
            <a:r>
              <a:rPr lang="ru-RU"/>
              <a:t>	6. Изучить технику безопасности.</a:t>
            </a:r>
            <a:endParaRPr lang="ko-KR" altLang="en-US"/>
          </a:p>
          <a:p>
            <a:pPr marL="228600" indent="-228600">
              <a:buFontTx/>
              <a:buNone/>
            </a:pPr>
            <a:r>
              <a:rPr lang="ru-RU"/>
              <a:t>	7. Извготовить изделие (прихватку).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Цель работы: изготовить прихватку</a:t>
            </a: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3400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Этапы работы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39788" y="2343955"/>
            <a:ext cx="5157787" cy="3845708"/>
          </a:xfrm>
        </p:spPr>
        <p:txBody>
          <a:bodyPr/>
          <a:lstStyle/>
          <a:p>
            <a:r>
              <a:rPr lang="ru-RU" dirty="0" smtClean="0"/>
              <a:t>Эскиз.</a:t>
            </a:r>
          </a:p>
          <a:p>
            <a:r>
              <a:rPr lang="ru-RU" dirty="0" smtClean="0"/>
              <a:t>Разметка.</a:t>
            </a:r>
          </a:p>
          <a:p>
            <a:r>
              <a:rPr lang="ru-RU" dirty="0" smtClean="0"/>
              <a:t>Раскрой.</a:t>
            </a:r>
          </a:p>
          <a:p>
            <a:r>
              <a:rPr lang="ru-RU" dirty="0" smtClean="0"/>
              <a:t>Сборка.</a:t>
            </a:r>
          </a:p>
          <a:p>
            <a:r>
              <a:rPr lang="ru-RU" dirty="0" smtClean="0"/>
              <a:t>Отделка.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658377" y="1540147"/>
            <a:ext cx="3487137" cy="464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9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Критерии оценивания работы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Соответствие замыслу или выбранной модели.</a:t>
            </a:r>
          </a:p>
          <a:p>
            <a:r>
              <a:rPr lang="ru-RU" sz="3600" dirty="0" smtClean="0"/>
              <a:t>Аккуратность.</a:t>
            </a:r>
          </a:p>
          <a:p>
            <a:r>
              <a:rPr lang="ru-RU" sz="3600" dirty="0" smtClean="0"/>
              <a:t>Точность выполнения.</a:t>
            </a:r>
          </a:p>
          <a:p>
            <a:r>
              <a:rPr lang="ru-RU" sz="3600" dirty="0" smtClean="0"/>
              <a:t>Композиция, оригинальность.</a:t>
            </a:r>
          </a:p>
          <a:p>
            <a:r>
              <a:rPr lang="ru-RU" sz="3600" dirty="0" smtClean="0"/>
              <a:t>Самостоятельность выполнения работы.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37890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216"/>
          </a:xfrm>
        </p:spPr>
        <p:txBody>
          <a:bodyPr/>
          <a:lstStyle/>
          <a:p>
            <a:r>
              <a:rPr lang="ru-RU" b="1" dirty="0" smtClean="0"/>
              <a:t>Нам понадобятся:</a:t>
            </a:r>
            <a:endParaRPr lang="ru-RU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38200" y="1275008"/>
            <a:ext cx="10515600" cy="4901955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Циркуль.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Синтепон или ватин 150 мм х 150 мм.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Ткань х/б 350 мм х 200 мм.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Тесьма 80 мм.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Мелок.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Игольница.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Портновские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булавки 4-5 штук.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Игла с большим ушком.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Нитки двух цветов.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Ножницы.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088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Техника безопасности при работе </a:t>
            </a:r>
            <a:br>
              <a:rPr lang="ru-RU" b="1" dirty="0" smtClean="0"/>
            </a:br>
            <a:r>
              <a:rPr lang="ru-RU" b="1" dirty="0" smtClean="0"/>
              <a:t>с колющими инструментами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</a:rPr>
              <a:t>Правила Техники безопасности при работе </a:t>
            </a:r>
            <a:endParaRPr lang="ru-RU" b="1" dirty="0" smtClean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</a:rPr>
              <a:t>с </a:t>
            </a:r>
            <a:r>
              <a:rPr lang="ru-RU" b="1" dirty="0">
                <a:latin typeface="Times New Roman" panose="02020603050405020304" pitchFamily="18" charset="0"/>
              </a:rPr>
              <a:t>иголками и </a:t>
            </a:r>
            <a:r>
              <a:rPr lang="ru-RU" b="1" dirty="0" smtClean="0">
                <a:latin typeface="Times New Roman" panose="02020603050405020304" pitchFamily="18" charset="0"/>
              </a:rPr>
              <a:t>булавками</a:t>
            </a:r>
            <a:endParaRPr lang="ru-RU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Храните иголки и булавки в игольнице. 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До и после работы проверь количество игл.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Игла всегда должна быть с ниткой для того, чтобы ее легче было найти, если она потеряется.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Сломанную иглу надо завернуть в плотную бумагу и выбросить.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924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Техника безопасности при работе </a:t>
            </a:r>
            <a:br>
              <a:rPr lang="ru-RU" b="1" dirty="0" smtClean="0"/>
            </a:br>
            <a:r>
              <a:rPr lang="ru-RU" b="1" dirty="0" smtClean="0"/>
              <a:t>с  режущими инструментами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9707"/>
            <a:ext cx="10515600" cy="4657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</a:rPr>
              <a:t>Правила </a:t>
            </a:r>
            <a:r>
              <a:rPr lang="ru-RU" b="1" dirty="0">
                <a:latin typeface="Times New Roman" panose="02020603050405020304" pitchFamily="18" charset="0"/>
              </a:rPr>
              <a:t>техники безопасности при работе с ножницами.</a:t>
            </a:r>
            <a:endParaRPr lang="ru-RU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Во время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работы нужно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быть внимательным, не отвлекаться и не отвлекать других.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Храните ножницы в определенном месте, кладите их сомкнутыми острыми концами от себя.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Передавайте ножницы нужно кольцами вперед с сомкнутыми лезвиями.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При работе с ножницами необходимо следить за движением и положением лезвий во время работы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010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Техника безопасности при работе </a:t>
            </a:r>
            <a:br>
              <a:rPr lang="ru-RU" b="1" dirty="0" smtClean="0"/>
            </a:br>
            <a:r>
              <a:rPr lang="ru-RU" b="1" dirty="0" smtClean="0"/>
              <a:t>с колющими инструментами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</a:rPr>
              <a:t>Правила </a:t>
            </a:r>
            <a:r>
              <a:rPr lang="ru-RU" b="1" dirty="0">
                <a:latin typeface="Times New Roman" panose="02020603050405020304" pitchFamily="18" charset="0"/>
              </a:rPr>
              <a:t>Техники безопасности при </a:t>
            </a:r>
            <a:r>
              <a:rPr lang="ru-RU" b="1" dirty="0" smtClean="0">
                <a:latin typeface="Times New Roman" panose="02020603050405020304" pitchFamily="18" charset="0"/>
              </a:rPr>
              <a:t>работе с циркулем</a:t>
            </a:r>
            <a:endParaRPr lang="ru-RU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Во время работы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нужно быть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внимательным, не отвлекаться и не отвлекать других.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Передавать колющие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предметы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ручкой от себя, располагать их на столе острым концом от себя.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После работы циркуль необходимо сомкнуть, убрать.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242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Правила разметки на ткани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sz="3600" dirty="0" smtClean="0"/>
              <a:t>Разметку нужно делать на изнаночной стороне.</a:t>
            </a:r>
          </a:p>
          <a:p>
            <a:pPr marL="0" indent="0">
              <a:buNone/>
            </a:pPr>
            <a:r>
              <a:rPr lang="ru-RU" sz="3600" dirty="0" smtClean="0"/>
              <a:t>2. Экономно расположите выкройку на ткани.</a:t>
            </a:r>
          </a:p>
          <a:p>
            <a:pPr marL="0" indent="0">
              <a:buNone/>
            </a:pPr>
            <a:r>
              <a:rPr lang="ru-RU" sz="3600" dirty="0" smtClean="0"/>
              <a:t>3. Обводим выкройку мягким карандашом или мелком.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48074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Последовательность работы</a:t>
            </a:r>
            <a:endParaRPr lang="ru-RU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sz="3600" dirty="0" smtClean="0">
                <a:solidFill>
                  <a:srgbClr val="FF0000"/>
                </a:solidFill>
              </a:rPr>
              <a:t>1</a:t>
            </a:r>
            <a:r>
              <a:rPr lang="ru-RU" dirty="0" smtClean="0"/>
              <a:t>  </a:t>
            </a:r>
            <a:r>
              <a:rPr lang="ru-RU" sz="3600" dirty="0" smtClean="0"/>
              <a:t>Сделай выкройку из </a:t>
            </a:r>
            <a:r>
              <a:rPr lang="ru-RU" sz="3600" dirty="0" err="1" smtClean="0"/>
              <a:t>полукартона</a:t>
            </a:r>
            <a:r>
              <a:rPr lang="ru-RU" sz="3600" dirty="0" smtClean="0"/>
              <a:t>.</a:t>
            </a:r>
          </a:p>
          <a:p>
            <a:pPr marL="0" indent="0">
              <a:buNone/>
            </a:pPr>
            <a:r>
              <a:rPr lang="ru-RU" sz="3600" dirty="0" smtClean="0"/>
              <a:t>Для этого начерти окружность диаметром  140 мм, вырежи её.</a:t>
            </a:r>
          </a:p>
          <a:p>
            <a:pPr marL="0" indent="0">
              <a:buNone/>
            </a:pPr>
            <a:r>
              <a:rPr lang="ru-RU" sz="3600" dirty="0" smtClean="0"/>
              <a:t>Дополнительно начерти две окружности диаметром </a:t>
            </a:r>
            <a:r>
              <a:rPr lang="ru-RU" sz="3600" dirty="0"/>
              <a:t>6</a:t>
            </a:r>
            <a:r>
              <a:rPr lang="ru-RU" sz="3600" dirty="0" smtClean="0"/>
              <a:t>0 мм и 100 мм. Вырежи их.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80578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Последовательность работы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957" r="16982"/>
          <a:stretch/>
        </p:blipFill>
        <p:spPr>
          <a:xfrm>
            <a:off x="940157" y="1690688"/>
            <a:ext cx="2253803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107" t="10141" r="17783" b="3286"/>
          <a:stretch/>
        </p:blipFill>
        <p:spPr>
          <a:xfrm>
            <a:off x="4151118" y="1690686"/>
            <a:ext cx="2642896" cy="43513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5446" r="1758" b="12113"/>
          <a:stretch/>
        </p:blipFill>
        <p:spPr>
          <a:xfrm>
            <a:off x="7751172" y="1690686"/>
            <a:ext cx="3888988" cy="43513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0173" y="169068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7219" y="168136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68284" y="168136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4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157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792" r="13238"/>
          <a:stretch/>
        </p:blipFill>
        <p:spPr>
          <a:xfrm rot="5400000">
            <a:off x="1034091" y="2167433"/>
            <a:ext cx="3232597" cy="31735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" t="4262" r="2159" b="3344"/>
          <a:stretch/>
        </p:blipFill>
        <p:spPr>
          <a:xfrm rot="5400000">
            <a:off x="4785157" y="2537586"/>
            <a:ext cx="3237607" cy="24282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4" t="15028" r="8169" b="3344"/>
          <a:stretch/>
        </p:blipFill>
        <p:spPr>
          <a:xfrm rot="5400000">
            <a:off x="8152485" y="2556182"/>
            <a:ext cx="3315878" cy="24793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1975" y="213288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5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0637" y="213288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6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82756" y="213288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7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88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Швейная фабрика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63686" y="3602038"/>
            <a:ext cx="6104313" cy="1655762"/>
          </a:xfrm>
        </p:spPr>
        <p:txBody>
          <a:bodyPr/>
          <a:lstStyle/>
          <a:p>
            <a:pPr algn="l"/>
            <a:r>
              <a:rPr lang="ru-RU" dirty="0"/>
              <a:t>т</a:t>
            </a:r>
            <a:r>
              <a:rPr lang="ru-RU" dirty="0" smtClean="0"/>
              <a:t>ехнология, 4 </a:t>
            </a:r>
            <a:r>
              <a:rPr lang="ru-RU" dirty="0" smtClean="0"/>
              <a:t>класс</a:t>
            </a:r>
          </a:p>
          <a:p>
            <a:pPr algn="l"/>
            <a:r>
              <a:rPr lang="ru-RU" dirty="0" smtClean="0"/>
              <a:t>Пшеницына Н.И., учитель начальных классов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044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3" t="7132" r="6729" b="6080"/>
          <a:stretch/>
        </p:blipFill>
        <p:spPr>
          <a:xfrm rot="5400000">
            <a:off x="664820" y="2775885"/>
            <a:ext cx="3424496" cy="25889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4" t="7517" r="14742"/>
          <a:stretch/>
        </p:blipFill>
        <p:spPr>
          <a:xfrm rot="5400000">
            <a:off x="4401006" y="2546451"/>
            <a:ext cx="3424495" cy="30478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4" t="2509" r="1972"/>
          <a:stretch/>
        </p:blipFill>
        <p:spPr>
          <a:xfrm rot="5400000">
            <a:off x="8259893" y="2746081"/>
            <a:ext cx="3481867" cy="27059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5144" y="235811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8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5482" y="235811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9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94891" y="2358118"/>
            <a:ext cx="65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10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615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Последовательность работы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500" y="1690688"/>
            <a:ext cx="3266358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31053" y="1690688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11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130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Оцените свою работу</a:t>
            </a:r>
            <a:br>
              <a:rPr lang="ru-RU" b="1" dirty="0" smtClean="0"/>
            </a:br>
            <a:r>
              <a:rPr lang="ru-RU" b="1" dirty="0" smtClean="0"/>
              <a:t>Критерии оценивания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Соответствие замыслу или выбранной модели.</a:t>
            </a:r>
          </a:p>
          <a:p>
            <a:r>
              <a:rPr lang="ru-RU" sz="3600" dirty="0" smtClean="0"/>
              <a:t>Аккуратность.</a:t>
            </a:r>
          </a:p>
          <a:p>
            <a:r>
              <a:rPr lang="ru-RU" sz="3600" dirty="0" smtClean="0"/>
              <a:t>Точность выполнения.</a:t>
            </a:r>
          </a:p>
          <a:p>
            <a:r>
              <a:rPr lang="ru-RU" sz="3600" dirty="0" smtClean="0"/>
              <a:t>Композиция, оригинальность.</a:t>
            </a:r>
          </a:p>
          <a:p>
            <a:r>
              <a:rPr lang="ru-RU" sz="3600" dirty="0" smtClean="0"/>
              <a:t>Самостоятельность выполнения работы.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70018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Швейная фабрика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4001" y="4121239"/>
            <a:ext cx="3522359" cy="2348239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 середине XIX столетия на смену кустарному пришло массовое производство одежды, возникшее впервые во Франции. 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01" y="1421730"/>
            <a:ext cx="3416782" cy="227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45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ru-RU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Три этапа изготовления одежды</a:t>
            </a:r>
            <a:endParaRPr lang="ru-RU" b="1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85507" y="1909528"/>
            <a:ext cx="5157787" cy="36845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1 этап</a:t>
            </a:r>
          </a:p>
          <a:p>
            <a:pPr marL="0" indent="0">
              <a:buNone/>
            </a:pPr>
            <a:r>
              <a:rPr lang="ru-RU" dirty="0" smtClean="0"/>
              <a:t>Разработка модели одежды и её конструкции (чертежа);</a:t>
            </a:r>
          </a:p>
          <a:p>
            <a:pPr marL="0" indent="0">
              <a:buNone/>
            </a:pPr>
            <a:r>
              <a:rPr lang="ru-RU" dirty="0" smtClean="0"/>
              <a:t>Изготовление и проверка лекала. </a:t>
            </a:r>
          </a:p>
          <a:p>
            <a:pPr marL="0" indent="0">
              <a:buNone/>
            </a:pPr>
            <a:r>
              <a:rPr lang="ru-RU" b="1" dirty="0" smtClean="0"/>
              <a:t>2 этап</a:t>
            </a:r>
          </a:p>
          <a:p>
            <a:pPr marL="0" indent="0">
              <a:buNone/>
            </a:pPr>
            <a:r>
              <a:rPr lang="ru-RU" dirty="0" smtClean="0"/>
              <a:t>Подготовка ткани к раскрою и раскрой деталей изделия.</a:t>
            </a:r>
          </a:p>
          <a:p>
            <a:pPr marL="0" indent="0">
              <a:buNone/>
            </a:pPr>
            <a:r>
              <a:rPr lang="ru-RU" b="1" dirty="0" smtClean="0"/>
              <a:t>3 этап</a:t>
            </a:r>
          </a:p>
          <a:p>
            <a:pPr marL="0" indent="0">
              <a:buNone/>
            </a:pPr>
            <a:r>
              <a:rPr lang="ru-RU" dirty="0" smtClean="0"/>
              <a:t>Пошив изделия, его отделка.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5673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200" dirty="0" smtClean="0"/>
              <a:t>Профессии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6172200" y="2137893"/>
            <a:ext cx="5183188" cy="3684588"/>
          </a:xfrm>
        </p:spPr>
        <p:txBody>
          <a:bodyPr/>
          <a:lstStyle/>
          <a:p>
            <a:r>
              <a:rPr lang="ru-RU" dirty="0" smtClean="0"/>
              <a:t>Модельер-конструктор</a:t>
            </a:r>
          </a:p>
          <a:p>
            <a:r>
              <a:rPr lang="ru-RU" dirty="0" smtClean="0"/>
              <a:t>Швея</a:t>
            </a:r>
          </a:p>
          <a:p>
            <a:r>
              <a:rPr lang="ru-RU" dirty="0" smtClean="0"/>
              <a:t>Раскройщик</a:t>
            </a:r>
          </a:p>
          <a:p>
            <a:r>
              <a:rPr lang="ru-RU" dirty="0" smtClean="0"/>
              <a:t>Изготовитель лекал</a:t>
            </a:r>
          </a:p>
          <a:p>
            <a:r>
              <a:rPr lang="ru-RU" dirty="0" smtClean="0"/>
              <a:t>Утюжильщик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868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9213" y="1404651"/>
            <a:ext cx="3897639" cy="26075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69" y="1557983"/>
            <a:ext cx="3684967" cy="24541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369" y="4198424"/>
            <a:ext cx="3684967" cy="21891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9213" y="4214704"/>
            <a:ext cx="4065066" cy="2172864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0384"/>
          </a:xfrm>
        </p:spPr>
        <p:txBody>
          <a:bodyPr/>
          <a:lstStyle/>
          <a:p>
            <a:pPr algn="ctr"/>
            <a:r>
              <a:rPr lang="ru-RU" b="1" dirty="0" smtClean="0"/>
              <a:t>Определи по фотографиям этап работы</a:t>
            </a:r>
            <a:endParaRPr lang="ru-RU" b="1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838200" y="2794715"/>
            <a:ext cx="10515600" cy="217653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03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Транспортёр, конвейер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При помощи транспортёра, конвейера изделие передаётся от одной технологической операции к другой.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593805"/>
            <a:ext cx="5857570" cy="390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32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 чего начать?</a:t>
            </a:r>
            <a:endParaRPr lang="ru-RU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Для того, чтобы сделать правильный чертёж, нужно правильно и точно снять мерки с человека.</a:t>
            </a:r>
            <a:endParaRPr lang="ru-RU" sz="36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44226" y="1442434"/>
            <a:ext cx="6061656" cy="454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87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9216"/>
            <a:ext cx="10515600" cy="832610"/>
          </a:xfrm>
        </p:spPr>
        <p:txBody>
          <a:bodyPr/>
          <a:lstStyle/>
          <a:p>
            <a:pPr algn="ctr"/>
            <a:r>
              <a:rPr lang="ru-RU" b="1" dirty="0" smtClean="0"/>
              <a:t>Правила снятия мерок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3501" y="1081826"/>
            <a:ext cx="5181600" cy="4670134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Завяжи на талии тонкий пояс.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При снятии мерок стой прямо, без напряжения, опустив руки вдоль туловища.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При измерениях не натягивайте и не ослабляйте сантиметровую ленту.</a:t>
            </a:r>
          </a:p>
          <a:p>
            <a:pPr marL="514350" indent="-514350">
              <a:buAutoNum type="arabicPeriod"/>
            </a:pPr>
            <a:r>
              <a:rPr lang="ru-RU" dirty="0" smtClean="0"/>
              <a:t>Мерки длины записывай полностью, </a:t>
            </a:r>
            <a:r>
              <a:rPr lang="ru-RU" dirty="0"/>
              <a:t>а</a:t>
            </a:r>
            <a:r>
              <a:rPr lang="ru-RU" dirty="0" smtClean="0"/>
              <a:t> мерки ширины и обхватов – в половинном размере.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8826" t="23662" r="18357" b="2723"/>
          <a:stretch/>
        </p:blipFill>
        <p:spPr>
          <a:xfrm>
            <a:off x="7271464" y="892634"/>
            <a:ext cx="4829578" cy="5048518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9191" t="22833" r="9397" b="10367"/>
          <a:stretch/>
        </p:blipFill>
        <p:spPr>
          <a:xfrm>
            <a:off x="4778063" y="5012823"/>
            <a:ext cx="2846231" cy="175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35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Какие ещё изделия изготавливают </a:t>
            </a:r>
            <a:br>
              <a:rPr lang="ru-RU" b="1" dirty="0" smtClean="0"/>
            </a:br>
            <a:r>
              <a:rPr lang="ru-RU" b="1" dirty="0" smtClean="0"/>
              <a:t>на швейной фабрике?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759"/>
          <a:stretch/>
        </p:blipFill>
        <p:spPr>
          <a:xfrm>
            <a:off x="682580" y="1690688"/>
            <a:ext cx="3554569" cy="21858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r="10521" b="7406"/>
          <a:stretch/>
        </p:blipFill>
        <p:spPr>
          <a:xfrm>
            <a:off x="4023115" y="4224271"/>
            <a:ext cx="3443414" cy="23755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3347" r="14894" b="2306"/>
          <a:stretch/>
        </p:blipFill>
        <p:spPr>
          <a:xfrm>
            <a:off x="7727325" y="1686496"/>
            <a:ext cx="3387144" cy="4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276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Pages>22</Pages>
  <Words>528</Words>
  <Characters>0</Characters>
  <Application>Microsoft Office PowerPoint</Application>
  <DocSecurity>0</DocSecurity>
  <PresentationFormat>Широкоэкранный</PresentationFormat>
  <Lines>0</Lines>
  <Paragraphs>108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맑은 고딕</vt:lpstr>
      <vt:lpstr>Arial</vt:lpstr>
      <vt:lpstr>Calibri</vt:lpstr>
      <vt:lpstr>Calibri Light</vt:lpstr>
      <vt:lpstr>Times New Roman</vt:lpstr>
      <vt:lpstr>Тема Office</vt:lpstr>
      <vt:lpstr>Методическая разработка к уроку труда (технологии) в 4 классе</vt:lpstr>
      <vt:lpstr>Швейная фабрика</vt:lpstr>
      <vt:lpstr>Швейная фабрика</vt:lpstr>
      <vt:lpstr>Три этапа изготовления одежды</vt:lpstr>
      <vt:lpstr>Определи по фотографиям этап работы</vt:lpstr>
      <vt:lpstr>Транспортёр, конвейер</vt:lpstr>
      <vt:lpstr>С чего начать?</vt:lpstr>
      <vt:lpstr>Правила снятия мерок</vt:lpstr>
      <vt:lpstr>Какие ещё изделия изготавливают  на швейной фабрике?</vt:lpstr>
      <vt:lpstr>Цель работы: изготовить прихватку</vt:lpstr>
      <vt:lpstr>Критерии оценивания работы</vt:lpstr>
      <vt:lpstr>Нам понадобятся:</vt:lpstr>
      <vt:lpstr>Техника безопасности при работе  с колющими инструментами</vt:lpstr>
      <vt:lpstr>Техника безопасности при работе  с  режущими инструментами</vt:lpstr>
      <vt:lpstr>Техника безопасности при работе  с колющими инструментами</vt:lpstr>
      <vt:lpstr>Правила разметки на ткани</vt:lpstr>
      <vt:lpstr>Последовательность работы</vt:lpstr>
      <vt:lpstr>Последовательность работы</vt:lpstr>
      <vt:lpstr>Презентация PowerPoint</vt:lpstr>
      <vt:lpstr>Презентация PowerPoint</vt:lpstr>
      <vt:lpstr>Последовательность работы</vt:lpstr>
      <vt:lpstr>Оцените свою работу Критерии оценивания</vt:lpstr>
    </vt:vector>
  </TitlesOfParts>
  <Company>diakov.net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Швейная фабрика</dc:title>
  <dc:creator>Наташа</dc:creator>
  <cp:lastModifiedBy>Наталья Ивановна Пшеницына</cp:lastModifiedBy>
  <cp:revision>4</cp:revision>
  <dcterms:modified xsi:type="dcterms:W3CDTF">2024-12-23T05:08:06Z</dcterms:modified>
  <cp:version>10.115.176.52458</cp:version>
</cp:coreProperties>
</file>