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57" r:id="rId5"/>
    <p:sldId id="258" r:id="rId6"/>
    <p:sldId id="265" r:id="rId7"/>
    <p:sldId id="267" r:id="rId8"/>
    <p:sldId id="276" r:id="rId9"/>
    <p:sldId id="269" r:id="rId10"/>
    <p:sldId id="270" r:id="rId11"/>
    <p:sldId id="271" r:id="rId12"/>
    <p:sldId id="272" r:id="rId13"/>
    <p:sldId id="273" r:id="rId14"/>
    <p:sldId id="274" r:id="rId15"/>
    <p:sldId id="277" r:id="rId16"/>
    <p:sldId id="263" r:id="rId17"/>
    <p:sldId id="264" r:id="rId18"/>
    <p:sldId id="268" r:id="rId19"/>
    <p:sldId id="275" r:id="rId20"/>
    <p:sldId id="260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CFC"/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99711-22D3-4D84-AB2A-4B1B2F668049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CA0EA-9638-43DD-84D6-25639E34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104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99711-22D3-4D84-AB2A-4B1B2F668049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CA0EA-9638-43DD-84D6-25639E34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756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99711-22D3-4D84-AB2A-4B1B2F668049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CA0EA-9638-43DD-84D6-25639E34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979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99711-22D3-4D84-AB2A-4B1B2F668049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CA0EA-9638-43DD-84D6-25639E34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83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99711-22D3-4D84-AB2A-4B1B2F668049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CA0EA-9638-43DD-84D6-25639E34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231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99711-22D3-4D84-AB2A-4B1B2F668049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CA0EA-9638-43DD-84D6-25639E34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489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99711-22D3-4D84-AB2A-4B1B2F668049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CA0EA-9638-43DD-84D6-25639E34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042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99711-22D3-4D84-AB2A-4B1B2F668049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CA0EA-9638-43DD-84D6-25639E34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307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99711-22D3-4D84-AB2A-4B1B2F668049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CA0EA-9638-43DD-84D6-25639E34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933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99711-22D3-4D84-AB2A-4B1B2F668049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CA0EA-9638-43DD-84D6-25639E34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685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99711-22D3-4D84-AB2A-4B1B2F668049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CA0EA-9638-43DD-84D6-25639E34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413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99711-22D3-4D84-AB2A-4B1B2F668049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CA0EA-9638-43DD-84D6-25639E34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557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hyperlink" Target="http://forum.civilization.org.pl/img/Barteq_phpQFTMsj_Hammi.jpe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#_msoanchor_1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Повторительно-обобщающий урок по теме «Древний Восток»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346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Вавилонское царство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Вавилон                            дамба</a:t>
            </a:r>
          </a:p>
          <a:p>
            <a:r>
              <a:rPr lang="ru-RU" dirty="0" smtClean="0"/>
              <a:t>Клинопись                        </a:t>
            </a:r>
            <a:r>
              <a:rPr lang="ru-RU" dirty="0" err="1" smtClean="0"/>
              <a:t>зиккурат</a:t>
            </a:r>
            <a:endParaRPr lang="ru-RU" dirty="0" smtClean="0"/>
          </a:p>
          <a:p>
            <a:r>
              <a:rPr lang="ru-RU" dirty="0" smtClean="0"/>
              <a:t>Евфрат</a:t>
            </a:r>
          </a:p>
          <a:p>
            <a:r>
              <a:rPr lang="ru-RU" dirty="0" smtClean="0"/>
              <a:t>Шумер</a:t>
            </a:r>
          </a:p>
          <a:p>
            <a:r>
              <a:rPr lang="ru-RU" dirty="0" err="1" smtClean="0"/>
              <a:t>Иштар</a:t>
            </a:r>
            <a:endParaRPr lang="ru-RU" dirty="0" smtClean="0"/>
          </a:p>
          <a:p>
            <a:r>
              <a:rPr lang="ru-RU" dirty="0" smtClean="0"/>
              <a:t>Ур</a:t>
            </a:r>
          </a:p>
          <a:p>
            <a:r>
              <a:rPr lang="ru-RU" dirty="0" smtClean="0"/>
              <a:t>Хаммурапи</a:t>
            </a:r>
          </a:p>
          <a:p>
            <a:r>
              <a:rPr lang="ru-RU" dirty="0" err="1" smtClean="0"/>
              <a:t>Шамаш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1720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Финикия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Тир</a:t>
            </a:r>
          </a:p>
          <a:p>
            <a:r>
              <a:rPr lang="ru-RU" dirty="0" smtClean="0"/>
              <a:t>Алфавит</a:t>
            </a:r>
          </a:p>
          <a:p>
            <a:r>
              <a:rPr lang="ru-RU" dirty="0" smtClean="0"/>
              <a:t>Карфаген</a:t>
            </a:r>
          </a:p>
          <a:p>
            <a:r>
              <a:rPr lang="ru-RU" dirty="0" smtClean="0"/>
              <a:t>Пурпур</a:t>
            </a:r>
          </a:p>
          <a:p>
            <a:r>
              <a:rPr lang="ru-RU" dirty="0" err="1" smtClean="0"/>
              <a:t>Сидон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4179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Древееврейское</a:t>
            </a:r>
            <a:r>
              <a:rPr lang="ru-RU" dirty="0" smtClean="0"/>
              <a:t> царство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Филистимляне</a:t>
            </a:r>
          </a:p>
          <a:p>
            <a:r>
              <a:rPr lang="ru-RU" dirty="0" smtClean="0"/>
              <a:t>Иордан</a:t>
            </a:r>
          </a:p>
          <a:p>
            <a:r>
              <a:rPr lang="ru-RU" dirty="0" smtClean="0"/>
              <a:t>Соломон</a:t>
            </a:r>
          </a:p>
          <a:p>
            <a:r>
              <a:rPr lang="ru-RU" dirty="0" smtClean="0"/>
              <a:t>Саул</a:t>
            </a:r>
          </a:p>
          <a:p>
            <a:r>
              <a:rPr lang="ru-RU" dirty="0" smtClean="0"/>
              <a:t>Моисей</a:t>
            </a:r>
          </a:p>
          <a:p>
            <a:r>
              <a:rPr lang="ru-RU" dirty="0" smtClean="0"/>
              <a:t>Иерусалим</a:t>
            </a:r>
          </a:p>
          <a:p>
            <a:r>
              <a:rPr lang="ru-RU" dirty="0" smtClean="0"/>
              <a:t>Яхве</a:t>
            </a:r>
          </a:p>
          <a:p>
            <a:r>
              <a:rPr lang="ru-RU" dirty="0" smtClean="0"/>
              <a:t>Иерихон</a:t>
            </a:r>
          </a:p>
          <a:p>
            <a:r>
              <a:rPr lang="ru-RU" dirty="0" smtClean="0"/>
              <a:t>Библия</a:t>
            </a:r>
          </a:p>
          <a:p>
            <a:r>
              <a:rPr lang="ru-RU" dirty="0" smtClean="0"/>
              <a:t>Давид</a:t>
            </a:r>
          </a:p>
          <a:p>
            <a:r>
              <a:rPr lang="ru-RU" dirty="0" smtClean="0"/>
              <a:t>завет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9166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Ассирийская </a:t>
            </a:r>
            <a:r>
              <a:rPr lang="ru-RU" dirty="0" smtClean="0"/>
              <a:t> держава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Клинопись  </a:t>
            </a:r>
          </a:p>
          <a:p>
            <a:r>
              <a:rPr lang="ru-RU" dirty="0"/>
              <a:t> </a:t>
            </a:r>
            <a:r>
              <a:rPr lang="ru-RU" dirty="0" smtClean="0"/>
              <a:t>  Ниневия</a:t>
            </a:r>
          </a:p>
          <a:p>
            <a:r>
              <a:rPr lang="ru-RU" dirty="0" err="1" smtClean="0"/>
              <a:t>Ашшурбанапал</a:t>
            </a:r>
            <a:endParaRPr lang="ru-RU" dirty="0" smtClean="0"/>
          </a:p>
          <a:p>
            <a:r>
              <a:rPr lang="ru-RU" dirty="0" smtClean="0"/>
              <a:t>Держава</a:t>
            </a:r>
          </a:p>
          <a:p>
            <a:r>
              <a:rPr lang="ru-RU" dirty="0" smtClean="0"/>
              <a:t>таран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0395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Персидская </a:t>
            </a:r>
            <a:r>
              <a:rPr lang="ru-RU" dirty="0" smtClean="0"/>
              <a:t>держава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Дарий</a:t>
            </a:r>
            <a:r>
              <a:rPr lang="en-US" dirty="0" smtClean="0"/>
              <a:t>I</a:t>
            </a:r>
            <a:endParaRPr lang="ru-RU" dirty="0" smtClean="0"/>
          </a:p>
          <a:p>
            <a:r>
              <a:rPr lang="ru-RU" dirty="0" err="1" smtClean="0"/>
              <a:t>Персеполь</a:t>
            </a:r>
            <a:endParaRPr lang="ru-RU" dirty="0" smtClean="0"/>
          </a:p>
          <a:p>
            <a:r>
              <a:rPr lang="ru-RU" dirty="0" smtClean="0"/>
              <a:t>Сатрап</a:t>
            </a:r>
          </a:p>
          <a:p>
            <a:r>
              <a:rPr lang="ru-RU" dirty="0" smtClean="0"/>
              <a:t>«бессмертные»</a:t>
            </a:r>
          </a:p>
          <a:p>
            <a:r>
              <a:rPr lang="ru-RU" dirty="0" smtClean="0"/>
              <a:t>держава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9582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Какие иллюстрации относятся к истории вашей страны, объясните свой выбор?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97276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1                                         2</a:t>
            </a:r>
            <a:endParaRPr lang="ru-RU" dirty="0"/>
          </a:p>
        </p:txBody>
      </p:sp>
      <p:pic>
        <p:nvPicPr>
          <p:cNvPr id="5" name="Picture 4" descr="1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90688"/>
            <a:ext cx="4876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oboi-egipta-1280x960-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782128"/>
            <a:ext cx="5181600" cy="3779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024248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3                                                    4</a:t>
            </a:r>
            <a:endParaRPr lang="ru-RU" dirty="0"/>
          </a:p>
        </p:txBody>
      </p:sp>
      <p:pic>
        <p:nvPicPr>
          <p:cNvPr id="5" name="Picture 9" descr="src_132761407813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81" y="1944687"/>
            <a:ext cx="4367716" cy="4351338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13_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226" y="2299742"/>
            <a:ext cx="2990850" cy="3571875"/>
          </a:xfrm>
          <a:prstGeom prst="rect">
            <a:avLst/>
          </a:prstGeom>
          <a:noFill/>
          <a:ln w="222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7" descr="Barteq_phpQFTMsj_Hammi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158" y="2180679"/>
            <a:ext cx="3257550" cy="38100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43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5                                        6</a:t>
            </a:r>
            <a:endParaRPr lang="ru-RU" dirty="0"/>
          </a:p>
        </p:txBody>
      </p:sp>
      <p:pic>
        <p:nvPicPr>
          <p:cNvPr id="5" name="Picture 7" descr="img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53" y="1296537"/>
            <a:ext cx="5467065" cy="5145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D:\Documents and Settings\Admin\Мои документы\Новое изображениее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522823" y="1296537"/>
            <a:ext cx="4954943" cy="5145206"/>
          </a:xfrm>
          <a:noFill/>
        </p:spPr>
      </p:pic>
    </p:spTree>
    <p:extLst>
      <p:ext uri="{BB962C8B-B14F-4D97-AF65-F5344CB8AC3E}">
        <p14:creationId xmlns:p14="http://schemas.microsoft.com/office/powerpoint/2010/main" val="1485615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7                                      8</a:t>
            </a:r>
            <a:endParaRPr lang="ru-RU" dirty="0"/>
          </a:p>
        </p:txBody>
      </p:sp>
      <p:pic>
        <p:nvPicPr>
          <p:cNvPr id="4" name="Picture 5" descr="0a074bbc767c7d1e90f7d2a9876d758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49" y="1593613"/>
            <a:ext cx="5460173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84846758_9d301ef6c8e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788" y="1593612"/>
            <a:ext cx="4995081" cy="4351339"/>
          </a:xfrm>
          <a:prstGeom prst="rect">
            <a:avLst/>
          </a:prstGeom>
          <a:noFill/>
          <a:ln w="698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16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Сравнительная таблица по странам Востока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3618236"/>
              </p:ext>
            </p:extLst>
          </p:nvPr>
        </p:nvGraphicFramePr>
        <p:xfrm>
          <a:off x="477672" y="1775683"/>
          <a:ext cx="11286698" cy="46797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70796">
                  <a:extLst>
                    <a:ext uri="{9D8B030D-6E8A-4147-A177-3AD203B41FA5}">
                      <a16:colId xmlns:a16="http://schemas.microsoft.com/office/drawing/2014/main" val="232586339"/>
                    </a:ext>
                  </a:extLst>
                </a:gridCol>
                <a:gridCol w="1424673">
                  <a:extLst>
                    <a:ext uri="{9D8B030D-6E8A-4147-A177-3AD203B41FA5}">
                      <a16:colId xmlns:a16="http://schemas.microsoft.com/office/drawing/2014/main" val="3698364244"/>
                    </a:ext>
                  </a:extLst>
                </a:gridCol>
                <a:gridCol w="1193937">
                  <a:extLst>
                    <a:ext uri="{9D8B030D-6E8A-4147-A177-3AD203B41FA5}">
                      <a16:colId xmlns:a16="http://schemas.microsoft.com/office/drawing/2014/main" val="3897418927"/>
                    </a:ext>
                  </a:extLst>
                </a:gridCol>
                <a:gridCol w="1198251">
                  <a:extLst>
                    <a:ext uri="{9D8B030D-6E8A-4147-A177-3AD203B41FA5}">
                      <a16:colId xmlns:a16="http://schemas.microsoft.com/office/drawing/2014/main" val="758529440"/>
                    </a:ext>
                  </a:extLst>
                </a:gridCol>
                <a:gridCol w="946668">
                  <a:extLst>
                    <a:ext uri="{9D8B030D-6E8A-4147-A177-3AD203B41FA5}">
                      <a16:colId xmlns:a16="http://schemas.microsoft.com/office/drawing/2014/main" val="3218620118"/>
                    </a:ext>
                  </a:extLst>
                </a:gridCol>
                <a:gridCol w="1067427">
                  <a:extLst>
                    <a:ext uri="{9D8B030D-6E8A-4147-A177-3AD203B41FA5}">
                      <a16:colId xmlns:a16="http://schemas.microsoft.com/office/drawing/2014/main" val="1668014943"/>
                    </a:ext>
                  </a:extLst>
                </a:gridCol>
                <a:gridCol w="1270850">
                  <a:extLst>
                    <a:ext uri="{9D8B030D-6E8A-4147-A177-3AD203B41FA5}">
                      <a16:colId xmlns:a16="http://schemas.microsoft.com/office/drawing/2014/main" val="1733435889"/>
                    </a:ext>
                  </a:extLst>
                </a:gridCol>
                <a:gridCol w="2014096">
                  <a:extLst>
                    <a:ext uri="{9D8B030D-6E8A-4147-A177-3AD203B41FA5}">
                      <a16:colId xmlns:a16="http://schemas.microsoft.com/office/drawing/2014/main" val="4049909501"/>
                    </a:ext>
                  </a:extLst>
                </a:gridCol>
              </a:tblGrid>
              <a:tr h="11021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Название страны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2" marR="544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Географическое местоположение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(реки)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2" marR="544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Природные условия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2" marR="544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Занятия населения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2" marR="544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Города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2" marR="544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Правители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2" marR="544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Религия,боги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2" marR="544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Вклад в мировую культуру(достижения, открытия)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2" marR="54462" marT="0" marB="0"/>
                </a:tc>
                <a:extLst>
                  <a:ext uri="{0D108BD9-81ED-4DB2-BD59-A6C34878D82A}">
                    <a16:rowId xmlns:a16="http://schemas.microsoft.com/office/drawing/2014/main" val="1298601101"/>
                  </a:ext>
                </a:extLst>
              </a:tr>
              <a:tr h="4509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Египет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Стр34-64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2" marR="544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2" marR="544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2" marR="544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2" marR="544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2" marR="544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2" marR="544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2" marR="544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2" marR="54462" marT="0" marB="0"/>
                </a:tc>
                <a:extLst>
                  <a:ext uri="{0D108BD9-81ED-4DB2-BD59-A6C34878D82A}">
                    <a16:rowId xmlns:a16="http://schemas.microsoft.com/office/drawing/2014/main" val="1281086253"/>
                  </a:ext>
                </a:extLst>
              </a:tr>
              <a:tr h="6764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Вавилонское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Царство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Стр65-73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2" marR="544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2" marR="544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2" marR="544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2" marR="544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2" marR="544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2" marR="544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2" marR="544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2" marR="54462" marT="0" marB="0"/>
                </a:tc>
                <a:extLst>
                  <a:ext uri="{0D108BD9-81ED-4DB2-BD59-A6C34878D82A}">
                    <a16:rowId xmlns:a16="http://schemas.microsoft.com/office/drawing/2014/main" val="3406922048"/>
                  </a:ext>
                </a:extLst>
              </a:tr>
              <a:tr h="4509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Финикия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Стр73-76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2" marR="544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2" marR="544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2" marR="544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2" marR="544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2" marR="544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2" marR="544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2" marR="544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2" marR="54462" marT="0" marB="0"/>
                </a:tc>
                <a:extLst>
                  <a:ext uri="{0D108BD9-81ED-4DB2-BD59-A6C34878D82A}">
                    <a16:rowId xmlns:a16="http://schemas.microsoft.com/office/drawing/2014/main" val="328966803"/>
                  </a:ext>
                </a:extLst>
              </a:tr>
              <a:tr h="6764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Древееврейское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Царство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Стр81-85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2" marR="544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2" marR="544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2" marR="544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2" marR="544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2" marR="544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2" marR="544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2" marR="544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2" marR="54462" marT="0" marB="0"/>
                </a:tc>
                <a:extLst>
                  <a:ext uri="{0D108BD9-81ED-4DB2-BD59-A6C34878D82A}">
                    <a16:rowId xmlns:a16="http://schemas.microsoft.com/office/drawing/2014/main" val="4151043140"/>
                  </a:ext>
                </a:extLst>
              </a:tr>
              <a:tr h="6613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Ассирийская держава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Стр85-89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2" marR="544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2" marR="544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2" marR="544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2" marR="544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2" marR="544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2" marR="544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2" marR="544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2" marR="54462" marT="0" marB="0"/>
                </a:tc>
                <a:extLst>
                  <a:ext uri="{0D108BD9-81ED-4DB2-BD59-A6C34878D82A}">
                    <a16:rowId xmlns:a16="http://schemas.microsoft.com/office/drawing/2014/main" val="1427099870"/>
                  </a:ext>
                </a:extLst>
              </a:tr>
              <a:tr h="6613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Персидская держава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Стр90-94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2" marR="544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2" marR="544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2" marR="544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2" marR="544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2" marR="544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2" marR="544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2" marR="544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62" marR="54462" marT="0" marB="0"/>
                </a:tc>
                <a:extLst>
                  <a:ext uri="{0D108BD9-81ED-4DB2-BD59-A6C34878D82A}">
                    <a16:rowId xmlns:a16="http://schemas.microsoft.com/office/drawing/2014/main" val="15952349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36278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Сравнительная таблица по странам Востока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391065"/>
              </p:ext>
            </p:extLst>
          </p:nvPr>
        </p:nvGraphicFramePr>
        <p:xfrm>
          <a:off x="1255595" y="1825625"/>
          <a:ext cx="9867330" cy="51722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5976">
                  <a:extLst>
                    <a:ext uri="{9D8B030D-6E8A-4147-A177-3AD203B41FA5}">
                      <a16:colId xmlns:a16="http://schemas.microsoft.com/office/drawing/2014/main" val="2680172605"/>
                    </a:ext>
                  </a:extLst>
                </a:gridCol>
                <a:gridCol w="1471906">
                  <a:extLst>
                    <a:ext uri="{9D8B030D-6E8A-4147-A177-3AD203B41FA5}">
                      <a16:colId xmlns:a16="http://schemas.microsoft.com/office/drawing/2014/main" val="3685131297"/>
                    </a:ext>
                  </a:extLst>
                </a:gridCol>
                <a:gridCol w="891622">
                  <a:extLst>
                    <a:ext uri="{9D8B030D-6E8A-4147-A177-3AD203B41FA5}">
                      <a16:colId xmlns:a16="http://schemas.microsoft.com/office/drawing/2014/main" val="995908152"/>
                    </a:ext>
                  </a:extLst>
                </a:gridCol>
                <a:gridCol w="903013">
                  <a:extLst>
                    <a:ext uri="{9D8B030D-6E8A-4147-A177-3AD203B41FA5}">
                      <a16:colId xmlns:a16="http://schemas.microsoft.com/office/drawing/2014/main" val="2611723511"/>
                    </a:ext>
                  </a:extLst>
                </a:gridCol>
                <a:gridCol w="949208">
                  <a:extLst>
                    <a:ext uri="{9D8B030D-6E8A-4147-A177-3AD203B41FA5}">
                      <a16:colId xmlns:a16="http://schemas.microsoft.com/office/drawing/2014/main" val="1960884535"/>
                    </a:ext>
                  </a:extLst>
                </a:gridCol>
                <a:gridCol w="1402296">
                  <a:extLst>
                    <a:ext uri="{9D8B030D-6E8A-4147-A177-3AD203B41FA5}">
                      <a16:colId xmlns:a16="http://schemas.microsoft.com/office/drawing/2014/main" val="3660008735"/>
                    </a:ext>
                  </a:extLst>
                </a:gridCol>
                <a:gridCol w="1049191">
                  <a:extLst>
                    <a:ext uri="{9D8B030D-6E8A-4147-A177-3AD203B41FA5}">
                      <a16:colId xmlns:a16="http://schemas.microsoft.com/office/drawing/2014/main" val="2240818520"/>
                    </a:ext>
                  </a:extLst>
                </a:gridCol>
                <a:gridCol w="1854118">
                  <a:extLst>
                    <a:ext uri="{9D8B030D-6E8A-4147-A177-3AD203B41FA5}">
                      <a16:colId xmlns:a16="http://schemas.microsoft.com/office/drawing/2014/main" val="4083483593"/>
                    </a:ext>
                  </a:extLst>
                </a:gridCol>
              </a:tblGrid>
              <a:tr h="4917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Название страны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63" marR="51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Географическое местоположение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(реки)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63" marR="51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Природные условия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63" marR="51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Занятия населения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63" marR="51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Города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63" marR="51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Правители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63" marR="51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Религия,боги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63" marR="51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Вклад в мировую культуру(достижения, открытия)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63" marR="51763" marT="0" marB="0"/>
                </a:tc>
                <a:extLst>
                  <a:ext uri="{0D108BD9-81ED-4DB2-BD59-A6C34878D82A}">
                    <a16:rowId xmlns:a16="http://schemas.microsoft.com/office/drawing/2014/main" val="404094632"/>
                  </a:ext>
                </a:extLst>
              </a:tr>
              <a:tr h="8195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Египет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63" marR="51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В северо-восточной Африке. Река Нил.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63" marR="51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r>
                        <a:rPr lang="ru-RU" sz="900" dirty="0" err="1" smtClean="0">
                          <a:effectLst/>
                        </a:rPr>
                        <a:t>Жарко,сухо</a:t>
                      </a:r>
                      <a:r>
                        <a:rPr lang="ru-RU" sz="900" dirty="0" smtClean="0">
                          <a:effectLst/>
                        </a:rPr>
                        <a:t>,</a:t>
                      </a:r>
                      <a:r>
                        <a:rPr lang="ru-RU" sz="900" baseline="0" dirty="0" smtClean="0">
                          <a:effectLst/>
                        </a:rPr>
                        <a:t> разливы Нила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63" marR="51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Земледелие ремесло торговля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63" marR="51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Мемфис, Фивы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63" marR="51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Тутмос</a:t>
                      </a:r>
                      <a:r>
                        <a:rPr lang="en-US" sz="900" dirty="0">
                          <a:effectLst/>
                        </a:rPr>
                        <a:t>III</a:t>
                      </a:r>
                      <a:r>
                        <a:rPr lang="ru-RU" sz="900" dirty="0">
                          <a:effectLst/>
                        </a:rPr>
                        <a:t>,</a:t>
                      </a:r>
                      <a:r>
                        <a:rPr lang="ru-RU" sz="900" dirty="0" err="1">
                          <a:effectLst/>
                        </a:rPr>
                        <a:t>Рамзес</a:t>
                      </a:r>
                      <a:r>
                        <a:rPr lang="en-US" sz="900" dirty="0">
                          <a:effectLst/>
                        </a:rPr>
                        <a:t>II</a:t>
                      </a:r>
                      <a:r>
                        <a:rPr lang="ru-RU" sz="900" dirty="0" smtClean="0">
                          <a:effectLst/>
                        </a:rPr>
                        <a:t>,Эхнатон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Тутанхамон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63" marR="51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Амон-Ра, Апоп, Тот, Нут, Геб, Исида и др.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63" marR="51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Пирамиды, мумия, шадуф, иероглифы, календарь, водяные часы. Знания астрономии, медицины.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63" marR="51763" marT="0" marB="0"/>
                </a:tc>
                <a:extLst>
                  <a:ext uri="{0D108BD9-81ED-4DB2-BD59-A6C34878D82A}">
                    <a16:rowId xmlns:a16="http://schemas.microsoft.com/office/drawing/2014/main" val="1180778517"/>
                  </a:ext>
                </a:extLst>
              </a:tr>
              <a:tr h="6009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Вавилонское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царство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63" marR="51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Южное Междуречье (долина рек Евфрат и Тигр)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63" marR="51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Жарко,</a:t>
                      </a:r>
                      <a:r>
                        <a:rPr lang="ru-RU" sz="8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сухо,глиняные</a:t>
                      </a:r>
                      <a:r>
                        <a:rPr lang="ru-RU" sz="8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почвы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63" marR="51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Земледелие ремесло торговля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63" marR="51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Ур, Урук, Лагаш, Ниппур, Вавилон.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63" marR="51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Хаммурапи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63" marR="51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Шамаш, Син, Иштар, Эа,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63" marR="51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Клинопись. Предсказания солнечных и лунных затмений. Система счета.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63" marR="51763" marT="0" marB="0"/>
                </a:tc>
                <a:extLst>
                  <a:ext uri="{0D108BD9-81ED-4DB2-BD59-A6C34878D82A}">
                    <a16:rowId xmlns:a16="http://schemas.microsoft.com/office/drawing/2014/main" val="940237108"/>
                  </a:ext>
                </a:extLst>
              </a:tr>
              <a:tr h="12360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Финикия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63" marR="51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Восточное побережье Средиземного моря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63" marR="51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r>
                        <a:rPr lang="ru-RU" sz="800" dirty="0" smtClean="0">
                          <a:effectLst/>
                        </a:rPr>
                        <a:t>Теплый, морской климат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63" marR="5176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Мореплавание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Кораблестроен.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рыболовство торговля ремесло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63" marR="5176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Тир, Библ, Сидон.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Колонии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Карфаген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63" marR="51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r>
                        <a:rPr lang="ru-RU" sz="900" dirty="0" smtClean="0">
                          <a:effectLst/>
                        </a:rPr>
                        <a:t>-----------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63" marR="51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Милькарт</a:t>
                      </a:r>
                      <a:r>
                        <a:rPr lang="ru-RU" sz="6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63" marR="51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Пурпурная краска, прозрачное стекло, алфавит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63" marR="51763" marT="0" marB="0"/>
                </a:tc>
                <a:extLst>
                  <a:ext uri="{0D108BD9-81ED-4DB2-BD59-A6C34878D82A}">
                    <a16:rowId xmlns:a16="http://schemas.microsoft.com/office/drawing/2014/main" val="1324947411"/>
                  </a:ext>
                </a:extLst>
              </a:tr>
              <a:tr h="3278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Древееврейское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царство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63" marR="51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Долина реки Иордан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63" marR="51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 </a:t>
                      </a:r>
                      <a:r>
                        <a:rPr lang="ru-RU" sz="800" dirty="0" smtClean="0">
                          <a:effectLst/>
                        </a:rPr>
                        <a:t>Жарко, не плодородные почвы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63" marR="51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63" marR="51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Иерихон,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Иерусалим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63" marR="51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Саул,Давид,Соломон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63" marR="51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Яхве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63" marR="51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Единобожие,</a:t>
                      </a:r>
                      <a:r>
                        <a:rPr lang="ru-RU" sz="9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библия, как первый исторический источник, храм Яхве.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63" marR="51763" marT="0" marB="0"/>
                </a:tc>
                <a:extLst>
                  <a:ext uri="{0D108BD9-81ED-4DB2-BD59-A6C34878D82A}">
                    <a16:rowId xmlns:a16="http://schemas.microsoft.com/office/drawing/2014/main" val="2317957489"/>
                  </a:ext>
                </a:extLst>
              </a:tr>
              <a:tr h="7512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Ассирийская держава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63" marR="5176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Верховье рек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Евфрата и Тигра.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63" marR="51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 </a:t>
                      </a:r>
                      <a:r>
                        <a:rPr lang="ru-RU" sz="800" dirty="0" smtClean="0">
                          <a:effectLst/>
                        </a:rPr>
                        <a:t>Жарко, каменистая почва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63" marR="51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Земледелие ремесло торговля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63" marR="51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Ниневия, Ашшур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63" marR="51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Синахериб, Ашшурбанапал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63" marR="51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Статуи крылатых богов с человеческими лицами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63" marR="51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Обработка железа. Изобретения в военном деле (конница, таран, саперные войска)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63" marR="51763" marT="0" marB="0"/>
                </a:tc>
                <a:extLst>
                  <a:ext uri="{0D108BD9-81ED-4DB2-BD59-A6C34878D82A}">
                    <a16:rowId xmlns:a16="http://schemas.microsoft.com/office/drawing/2014/main" val="2662825354"/>
                  </a:ext>
                </a:extLst>
              </a:tr>
              <a:tr h="3278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Персидская держава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63" marR="51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Вблизи Персидского залива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63" marR="51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r>
                        <a:rPr lang="ru-RU" sz="800" dirty="0" smtClean="0">
                          <a:effectLst/>
                        </a:rPr>
                        <a:t>Жаркий</a:t>
                      </a:r>
                      <a:r>
                        <a:rPr lang="ru-RU" sz="800" baseline="0" dirty="0" smtClean="0">
                          <a:effectLst/>
                        </a:rPr>
                        <a:t> климат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63" marR="51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 </a:t>
                      </a:r>
                      <a:r>
                        <a:rPr lang="ru-RU" sz="800" dirty="0" err="1" smtClean="0">
                          <a:effectLst/>
                        </a:rPr>
                        <a:t>Земледелие,скотоводство</a:t>
                      </a:r>
                      <a:r>
                        <a:rPr lang="ru-RU" sz="800" dirty="0" smtClean="0">
                          <a:effectLst/>
                        </a:rPr>
                        <a:t>, ремесло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63" marR="51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Персеполь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63" marR="51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Кир Великий, Дарий Первый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63" marR="51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63" marR="51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 </a:t>
                      </a:r>
                      <a:r>
                        <a:rPr lang="ru-RU" sz="800" dirty="0" smtClean="0">
                          <a:effectLst/>
                        </a:rPr>
                        <a:t>Почтовая связь, новое управление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63" marR="51763" marT="0" marB="0"/>
                </a:tc>
                <a:extLst>
                  <a:ext uri="{0D108BD9-81ED-4DB2-BD59-A6C34878D82A}">
                    <a16:rowId xmlns:a16="http://schemas.microsoft.com/office/drawing/2014/main" val="4280631982"/>
                  </a:ext>
                </a:extLst>
              </a:tr>
              <a:tr h="2731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63" marR="51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63" marR="51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63" marR="51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63" marR="51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63" marR="51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63" marR="51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63" marR="51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763" marR="51763" marT="0" marB="0"/>
                </a:tc>
                <a:extLst>
                  <a:ext uri="{0D108BD9-81ED-4DB2-BD59-A6C34878D82A}">
                    <a16:rowId xmlns:a16="http://schemas.microsoft.com/office/drawing/2014/main" val="255514419"/>
                  </a:ext>
                </a:extLst>
              </a:tr>
            </a:tbl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764576" y="1825625"/>
            <a:ext cx="5308800" cy="952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60601" y="1727428"/>
            <a:ext cx="1608981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kumimoji="0" lang="ru-RU" alt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[Э1]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9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Найдите на карте страну</a:t>
            </a:r>
            <a:endParaRPr lang="ru-RU" dirty="0"/>
          </a:p>
        </p:txBody>
      </p:sp>
      <p:grpSp>
        <p:nvGrpSpPr>
          <p:cNvPr id="3" name="Group 29704"/>
          <p:cNvGrpSpPr/>
          <p:nvPr/>
        </p:nvGrpSpPr>
        <p:grpSpPr>
          <a:xfrm>
            <a:off x="655092" y="1419367"/>
            <a:ext cx="10481481" cy="5883629"/>
            <a:chOff x="0" y="0"/>
            <a:chExt cx="6081902" cy="4944081"/>
          </a:xfrm>
        </p:grpSpPr>
        <p:pic>
          <p:nvPicPr>
            <p:cNvPr id="4" name="Picture 1772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89154" y="0"/>
              <a:ext cx="5943727" cy="1432560"/>
            </a:xfrm>
            <a:prstGeom prst="rect">
              <a:avLst/>
            </a:prstGeom>
          </p:spPr>
        </p:pic>
        <p:pic>
          <p:nvPicPr>
            <p:cNvPr id="5" name="Picture 1774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89154" y="1432560"/>
              <a:ext cx="5943727" cy="1432560"/>
            </a:xfrm>
            <a:prstGeom prst="rect">
              <a:avLst/>
            </a:prstGeom>
          </p:spPr>
        </p:pic>
        <p:pic>
          <p:nvPicPr>
            <p:cNvPr id="6" name="Picture 1776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89154" y="2865121"/>
              <a:ext cx="5943727" cy="1431036"/>
            </a:xfrm>
            <a:prstGeom prst="rect">
              <a:avLst/>
            </a:prstGeom>
          </p:spPr>
        </p:pic>
        <p:sp>
          <p:nvSpPr>
            <p:cNvPr id="7" name="Rectangle 1777"/>
            <p:cNvSpPr/>
            <p:nvPr/>
          </p:nvSpPr>
          <p:spPr>
            <a:xfrm>
              <a:off x="6031229" y="4189723"/>
              <a:ext cx="50673" cy="1843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8" name="Rectangle 1783"/>
            <p:cNvSpPr/>
            <p:nvPr/>
          </p:nvSpPr>
          <p:spPr>
            <a:xfrm>
              <a:off x="0" y="4759699"/>
              <a:ext cx="965868" cy="1843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Выбранная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9" name="Rectangle 1784"/>
            <p:cNvSpPr/>
            <p:nvPr/>
          </p:nvSpPr>
          <p:spPr>
            <a:xfrm>
              <a:off x="726201" y="4759699"/>
              <a:ext cx="50673" cy="1843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0" name="Rectangle 1785"/>
            <p:cNvSpPr/>
            <p:nvPr/>
          </p:nvSpPr>
          <p:spPr>
            <a:xfrm>
              <a:off x="764301" y="4759699"/>
              <a:ext cx="397418" cy="1843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тема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1" name="Rectangle 29153"/>
            <p:cNvSpPr/>
            <p:nvPr/>
          </p:nvSpPr>
          <p:spPr>
            <a:xfrm>
              <a:off x="1062990" y="4759699"/>
              <a:ext cx="56348" cy="1843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: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2" name="Rectangle 29154"/>
            <p:cNvSpPr/>
            <p:nvPr/>
          </p:nvSpPr>
          <p:spPr>
            <a:xfrm>
              <a:off x="1105525" y="4759699"/>
              <a:ext cx="121615" cy="1843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3" name="Rectangle 5481"/>
            <p:cNvSpPr/>
            <p:nvPr/>
          </p:nvSpPr>
          <p:spPr>
            <a:xfrm>
              <a:off x="1407277" y="4759699"/>
              <a:ext cx="168842" cy="1843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(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4" name="Rectangle 1787"/>
            <p:cNvSpPr/>
            <p:nvPr/>
          </p:nvSpPr>
          <p:spPr>
            <a:xfrm>
              <a:off x="1533906" y="4759699"/>
              <a:ext cx="718401" cy="1843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укажите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5" name="Rectangle 1788"/>
            <p:cNvSpPr/>
            <p:nvPr/>
          </p:nvSpPr>
          <p:spPr>
            <a:xfrm>
              <a:off x="2074164" y="4759699"/>
              <a:ext cx="50673" cy="1843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6" name="Rectangle 1789"/>
            <p:cNvSpPr/>
            <p:nvPr/>
          </p:nvSpPr>
          <p:spPr>
            <a:xfrm>
              <a:off x="2111502" y="4759699"/>
              <a:ext cx="499696" cy="1843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букву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7" name="Rectangle 1790"/>
            <p:cNvSpPr/>
            <p:nvPr/>
          </p:nvSpPr>
          <p:spPr>
            <a:xfrm>
              <a:off x="2487930" y="4759699"/>
              <a:ext cx="50673" cy="1843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8" name="Rectangle 1791"/>
            <p:cNvSpPr/>
            <p:nvPr/>
          </p:nvSpPr>
          <p:spPr>
            <a:xfrm>
              <a:off x="2526030" y="4759699"/>
              <a:ext cx="95671" cy="1843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в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9" name="Rectangle 1792"/>
            <p:cNvSpPr/>
            <p:nvPr/>
          </p:nvSpPr>
          <p:spPr>
            <a:xfrm>
              <a:off x="2597658" y="4759699"/>
              <a:ext cx="50673" cy="1843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0" name="Rectangle 1793"/>
            <p:cNvSpPr/>
            <p:nvPr/>
          </p:nvSpPr>
          <p:spPr>
            <a:xfrm>
              <a:off x="2635758" y="4759699"/>
              <a:ext cx="691018" cy="1843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перечне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1" name="Rectangle 29155"/>
            <p:cNvSpPr/>
            <p:nvPr/>
          </p:nvSpPr>
          <p:spPr>
            <a:xfrm>
              <a:off x="3155427" y="4759699"/>
              <a:ext cx="67496" cy="1843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)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2" name="Rectangle 29156"/>
            <p:cNvSpPr/>
            <p:nvPr/>
          </p:nvSpPr>
          <p:spPr>
            <a:xfrm>
              <a:off x="3206329" y="4759699"/>
              <a:ext cx="101549" cy="1843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3" name="Shape 31444"/>
            <p:cNvSpPr/>
            <p:nvPr/>
          </p:nvSpPr>
          <p:spPr>
            <a:xfrm>
              <a:off x="1152906" y="4588002"/>
              <a:ext cx="254508" cy="9144"/>
            </a:xfrm>
            <a:custGeom>
              <a:avLst/>
              <a:gdLst/>
              <a:ahLst/>
              <a:cxnLst/>
              <a:rect l="0" t="0" r="0" b="0"/>
              <a:pathLst>
                <a:path w="254508" h="9144">
                  <a:moveTo>
                    <a:pt x="0" y="0"/>
                  </a:moveTo>
                  <a:lnTo>
                    <a:pt x="254508" y="0"/>
                  </a:lnTo>
                  <a:lnTo>
                    <a:pt x="254508" y="9144"/>
                  </a:lnTo>
                  <a:lnTo>
                    <a:pt x="0" y="9144"/>
                  </a:lnTo>
                  <a:lnTo>
                    <a:pt x="0" y="0"/>
                  </a:lnTo>
                </a:path>
              </a:pathLst>
            </a:custGeom>
            <a:ln w="0" cap="rnd">
              <a:custDash>
                <a:ds d="100" sp="150000"/>
              </a:custDash>
              <a:miter lim="1016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4" name="Shape 31445"/>
            <p:cNvSpPr/>
            <p:nvPr/>
          </p:nvSpPr>
          <p:spPr>
            <a:xfrm>
              <a:off x="1401318" y="4588002"/>
              <a:ext cx="9144" cy="9144"/>
            </a:xfrm>
            <a:custGeom>
              <a:avLst/>
              <a:gdLst/>
              <a:ahLst/>
              <a:cxnLst/>
              <a:rect l="0" t="0" r="0" b="0"/>
              <a:pathLst>
                <a:path w="9144" h="9144">
                  <a:moveTo>
                    <a:pt x="0" y="0"/>
                  </a:moveTo>
                  <a:lnTo>
                    <a:pt x="9144" y="0"/>
                  </a:lnTo>
                  <a:lnTo>
                    <a:pt x="9144" y="9144"/>
                  </a:lnTo>
                  <a:lnTo>
                    <a:pt x="0" y="9144"/>
                  </a:lnTo>
                  <a:lnTo>
                    <a:pt x="0" y="0"/>
                  </a:lnTo>
                </a:path>
              </a:pathLst>
            </a:custGeom>
            <a:ln w="0" cap="rnd">
              <a:custDash>
                <a:ds d="100" sp="150000"/>
              </a:custDash>
              <a:miter lim="1016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5" name="Shape 31446"/>
            <p:cNvSpPr/>
            <p:nvPr/>
          </p:nvSpPr>
          <p:spPr>
            <a:xfrm>
              <a:off x="1152906" y="4594098"/>
              <a:ext cx="9144" cy="312420"/>
            </a:xfrm>
            <a:custGeom>
              <a:avLst/>
              <a:gdLst/>
              <a:ahLst/>
              <a:cxnLst/>
              <a:rect l="0" t="0" r="0" b="0"/>
              <a:pathLst>
                <a:path w="9144" h="312420">
                  <a:moveTo>
                    <a:pt x="0" y="0"/>
                  </a:moveTo>
                  <a:lnTo>
                    <a:pt x="9144" y="0"/>
                  </a:lnTo>
                  <a:lnTo>
                    <a:pt x="9144" y="312420"/>
                  </a:lnTo>
                  <a:lnTo>
                    <a:pt x="0" y="312420"/>
                  </a:lnTo>
                  <a:lnTo>
                    <a:pt x="0" y="0"/>
                  </a:lnTo>
                </a:path>
              </a:pathLst>
            </a:custGeom>
            <a:ln w="0" cap="rnd">
              <a:custDash>
                <a:ds d="100" sp="150000"/>
              </a:custDash>
              <a:miter lim="1016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6" name="Shape 31447"/>
            <p:cNvSpPr/>
            <p:nvPr/>
          </p:nvSpPr>
          <p:spPr>
            <a:xfrm>
              <a:off x="1152906" y="4900422"/>
              <a:ext cx="248412" cy="9144"/>
            </a:xfrm>
            <a:custGeom>
              <a:avLst/>
              <a:gdLst/>
              <a:ahLst/>
              <a:cxnLst/>
              <a:rect l="0" t="0" r="0" b="0"/>
              <a:pathLst>
                <a:path w="248412" h="9144">
                  <a:moveTo>
                    <a:pt x="0" y="0"/>
                  </a:moveTo>
                  <a:lnTo>
                    <a:pt x="248412" y="0"/>
                  </a:lnTo>
                  <a:lnTo>
                    <a:pt x="248412" y="9144"/>
                  </a:lnTo>
                  <a:lnTo>
                    <a:pt x="0" y="9144"/>
                  </a:lnTo>
                  <a:lnTo>
                    <a:pt x="0" y="0"/>
                  </a:lnTo>
                </a:path>
              </a:pathLst>
            </a:custGeom>
            <a:ln w="0" cap="rnd">
              <a:custDash>
                <a:ds d="100" sp="150000"/>
              </a:custDash>
              <a:miter lim="1016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7" name="Shape 31448"/>
            <p:cNvSpPr/>
            <p:nvPr/>
          </p:nvSpPr>
          <p:spPr>
            <a:xfrm>
              <a:off x="1401318" y="4594098"/>
              <a:ext cx="9144" cy="312420"/>
            </a:xfrm>
            <a:custGeom>
              <a:avLst/>
              <a:gdLst/>
              <a:ahLst/>
              <a:cxnLst/>
              <a:rect l="0" t="0" r="0" b="0"/>
              <a:pathLst>
                <a:path w="9144" h="312420">
                  <a:moveTo>
                    <a:pt x="0" y="0"/>
                  </a:moveTo>
                  <a:lnTo>
                    <a:pt x="9144" y="0"/>
                  </a:lnTo>
                  <a:lnTo>
                    <a:pt x="9144" y="312420"/>
                  </a:lnTo>
                  <a:lnTo>
                    <a:pt x="0" y="312420"/>
                  </a:lnTo>
                  <a:lnTo>
                    <a:pt x="0" y="0"/>
                  </a:lnTo>
                </a:path>
              </a:pathLst>
            </a:custGeom>
            <a:ln w="0" cap="rnd">
              <a:custDash>
                <a:ds d="100" sp="150000"/>
              </a:custDash>
              <a:miter lim="1016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8" name="Shape 31449"/>
            <p:cNvSpPr/>
            <p:nvPr/>
          </p:nvSpPr>
          <p:spPr>
            <a:xfrm>
              <a:off x="1401318" y="4900422"/>
              <a:ext cx="9144" cy="9144"/>
            </a:xfrm>
            <a:custGeom>
              <a:avLst/>
              <a:gdLst/>
              <a:ahLst/>
              <a:cxnLst/>
              <a:rect l="0" t="0" r="0" b="0"/>
              <a:pathLst>
                <a:path w="9144" h="9144">
                  <a:moveTo>
                    <a:pt x="0" y="0"/>
                  </a:moveTo>
                  <a:lnTo>
                    <a:pt x="9144" y="0"/>
                  </a:lnTo>
                  <a:lnTo>
                    <a:pt x="9144" y="9144"/>
                  </a:lnTo>
                  <a:lnTo>
                    <a:pt x="0" y="9144"/>
                  </a:lnTo>
                  <a:lnTo>
                    <a:pt x="0" y="0"/>
                  </a:lnTo>
                </a:path>
              </a:pathLst>
            </a:custGeom>
            <a:ln w="0" cap="rnd">
              <a:custDash>
                <a:ds d="100" sp="150000"/>
              </a:custDash>
              <a:miter lim="1016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665643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2634"/>
          </a:xfrm>
        </p:spPr>
        <p:txBody>
          <a:bodyPr>
            <a:normAutofit/>
          </a:bodyPr>
          <a:lstStyle/>
          <a:p>
            <a:r>
              <a:rPr lang="ru-RU" sz="2000" dirty="0"/>
              <a:t>Заштрихуйте на контурной карте один четырёхугольник, образованный градусной сеткой </a:t>
            </a:r>
            <a:br>
              <a:rPr lang="ru-RU" sz="2000" dirty="0"/>
            </a:br>
            <a:r>
              <a:rPr lang="ru-RU" sz="2000" dirty="0"/>
              <a:t>(параллелями и меридианами), в котором полностью или частично располагалась </a:t>
            </a:r>
            <a:r>
              <a:rPr lang="ru-RU" sz="2000" dirty="0" smtClean="0"/>
              <a:t>страна….. 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0626" y="2282917"/>
            <a:ext cx="10515600" cy="4351338"/>
          </a:xfrm>
        </p:spPr>
        <p:txBody>
          <a:bodyPr/>
          <a:lstStyle/>
          <a:p>
            <a:endParaRPr lang="ru-RU" dirty="0"/>
          </a:p>
        </p:txBody>
      </p:sp>
      <p:grpSp>
        <p:nvGrpSpPr>
          <p:cNvPr id="4" name="Group 29704"/>
          <p:cNvGrpSpPr/>
          <p:nvPr/>
        </p:nvGrpSpPr>
        <p:grpSpPr>
          <a:xfrm>
            <a:off x="450376" y="1282891"/>
            <a:ext cx="10481481" cy="6170230"/>
            <a:chOff x="0" y="0"/>
            <a:chExt cx="6081902" cy="4944081"/>
          </a:xfrm>
          <a:solidFill>
            <a:srgbClr val="FF0000"/>
          </a:solidFill>
        </p:grpSpPr>
        <p:pic>
          <p:nvPicPr>
            <p:cNvPr id="5" name="Picture 1772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89154" y="0"/>
              <a:ext cx="5943727" cy="1432560"/>
            </a:xfrm>
            <a:prstGeom prst="rect">
              <a:avLst/>
            </a:prstGeom>
            <a:grpFill/>
            <a:ln>
              <a:solidFill>
                <a:srgbClr val="FCFCFC"/>
              </a:solidFill>
            </a:ln>
          </p:spPr>
        </p:pic>
        <p:pic>
          <p:nvPicPr>
            <p:cNvPr id="6" name="Picture 1774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89154" y="1432560"/>
              <a:ext cx="5943727" cy="1432560"/>
            </a:xfrm>
            <a:prstGeom prst="rect">
              <a:avLst/>
            </a:prstGeom>
            <a:grpFill/>
            <a:ln>
              <a:solidFill>
                <a:srgbClr val="FCFCFC"/>
              </a:solidFill>
            </a:ln>
          </p:spPr>
        </p:pic>
        <p:pic>
          <p:nvPicPr>
            <p:cNvPr id="7" name="Picture 1776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89154" y="2865121"/>
              <a:ext cx="5943727" cy="1431036"/>
            </a:xfrm>
            <a:prstGeom prst="rect">
              <a:avLst/>
            </a:prstGeom>
            <a:grpFill/>
            <a:ln>
              <a:solidFill>
                <a:srgbClr val="FCFCFC"/>
              </a:solidFill>
            </a:ln>
          </p:spPr>
        </p:pic>
        <p:sp>
          <p:nvSpPr>
            <p:cNvPr id="8" name="Rectangle 1777"/>
            <p:cNvSpPr/>
            <p:nvPr/>
          </p:nvSpPr>
          <p:spPr>
            <a:xfrm>
              <a:off x="6031229" y="4189723"/>
              <a:ext cx="50673" cy="184382"/>
            </a:xfrm>
            <a:prstGeom prst="rect">
              <a:avLst/>
            </a:prstGeom>
            <a:grpFill/>
            <a:ln>
              <a:solidFill>
                <a:srgbClr val="FCFCFC"/>
              </a:solidFill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9" name="Rectangle 1783"/>
            <p:cNvSpPr/>
            <p:nvPr/>
          </p:nvSpPr>
          <p:spPr>
            <a:xfrm>
              <a:off x="0" y="4759699"/>
              <a:ext cx="965868" cy="184382"/>
            </a:xfrm>
            <a:prstGeom prst="rect">
              <a:avLst/>
            </a:prstGeom>
            <a:grpFill/>
            <a:ln>
              <a:solidFill>
                <a:srgbClr val="FCFCFC"/>
              </a:solidFill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Выбранная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0" name="Rectangle 1784"/>
            <p:cNvSpPr/>
            <p:nvPr/>
          </p:nvSpPr>
          <p:spPr>
            <a:xfrm>
              <a:off x="726201" y="4759699"/>
              <a:ext cx="50673" cy="184382"/>
            </a:xfrm>
            <a:prstGeom prst="rect">
              <a:avLst/>
            </a:prstGeom>
            <a:grpFill/>
            <a:ln>
              <a:solidFill>
                <a:srgbClr val="FCFCFC"/>
              </a:solidFill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1" name="Rectangle 1785"/>
            <p:cNvSpPr/>
            <p:nvPr/>
          </p:nvSpPr>
          <p:spPr>
            <a:xfrm>
              <a:off x="764301" y="4759699"/>
              <a:ext cx="397418" cy="184382"/>
            </a:xfrm>
            <a:prstGeom prst="rect">
              <a:avLst/>
            </a:prstGeom>
            <a:grpFill/>
            <a:ln>
              <a:solidFill>
                <a:srgbClr val="FCFCFC"/>
              </a:solidFill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тема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2" name="Rectangle 29153"/>
            <p:cNvSpPr/>
            <p:nvPr/>
          </p:nvSpPr>
          <p:spPr>
            <a:xfrm>
              <a:off x="1062990" y="4759699"/>
              <a:ext cx="56348" cy="184382"/>
            </a:xfrm>
            <a:prstGeom prst="rect">
              <a:avLst/>
            </a:prstGeom>
            <a:grpFill/>
            <a:ln>
              <a:solidFill>
                <a:srgbClr val="FCFCFC"/>
              </a:solidFill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: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3" name="Rectangle 29154"/>
            <p:cNvSpPr/>
            <p:nvPr/>
          </p:nvSpPr>
          <p:spPr>
            <a:xfrm>
              <a:off x="1105525" y="4759699"/>
              <a:ext cx="121615" cy="184382"/>
            </a:xfrm>
            <a:prstGeom prst="rect">
              <a:avLst/>
            </a:prstGeom>
            <a:grpFill/>
            <a:ln>
              <a:solidFill>
                <a:srgbClr val="FCFCFC"/>
              </a:solidFill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4" name="Rectangle 5481"/>
            <p:cNvSpPr/>
            <p:nvPr/>
          </p:nvSpPr>
          <p:spPr>
            <a:xfrm>
              <a:off x="1407277" y="4759699"/>
              <a:ext cx="168842" cy="184382"/>
            </a:xfrm>
            <a:prstGeom prst="rect">
              <a:avLst/>
            </a:prstGeom>
            <a:grpFill/>
            <a:ln>
              <a:solidFill>
                <a:srgbClr val="FCFCFC"/>
              </a:solidFill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(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5" name="Rectangle 1787"/>
            <p:cNvSpPr/>
            <p:nvPr/>
          </p:nvSpPr>
          <p:spPr>
            <a:xfrm>
              <a:off x="1533906" y="4759699"/>
              <a:ext cx="718401" cy="184382"/>
            </a:xfrm>
            <a:prstGeom prst="rect">
              <a:avLst/>
            </a:prstGeom>
            <a:grpFill/>
            <a:ln>
              <a:solidFill>
                <a:srgbClr val="FCFCFC"/>
              </a:solidFill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укажите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6" name="Rectangle 1788"/>
            <p:cNvSpPr/>
            <p:nvPr/>
          </p:nvSpPr>
          <p:spPr>
            <a:xfrm>
              <a:off x="2074164" y="4759699"/>
              <a:ext cx="50673" cy="184382"/>
            </a:xfrm>
            <a:prstGeom prst="rect">
              <a:avLst/>
            </a:prstGeom>
            <a:grpFill/>
            <a:ln>
              <a:solidFill>
                <a:srgbClr val="FCFCFC"/>
              </a:solidFill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7" name="Rectangle 1789"/>
            <p:cNvSpPr/>
            <p:nvPr/>
          </p:nvSpPr>
          <p:spPr>
            <a:xfrm>
              <a:off x="2111502" y="4759699"/>
              <a:ext cx="499696" cy="184382"/>
            </a:xfrm>
            <a:prstGeom prst="rect">
              <a:avLst/>
            </a:prstGeom>
            <a:grpFill/>
            <a:ln>
              <a:solidFill>
                <a:srgbClr val="FCFCFC"/>
              </a:solidFill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букву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8" name="Rectangle 1790"/>
            <p:cNvSpPr/>
            <p:nvPr/>
          </p:nvSpPr>
          <p:spPr>
            <a:xfrm>
              <a:off x="2487930" y="4759699"/>
              <a:ext cx="50673" cy="184382"/>
            </a:xfrm>
            <a:prstGeom prst="rect">
              <a:avLst/>
            </a:prstGeom>
            <a:grpFill/>
            <a:ln>
              <a:solidFill>
                <a:srgbClr val="FCFCFC"/>
              </a:solidFill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9" name="Rectangle 1791"/>
            <p:cNvSpPr/>
            <p:nvPr/>
          </p:nvSpPr>
          <p:spPr>
            <a:xfrm>
              <a:off x="2526030" y="4759699"/>
              <a:ext cx="95671" cy="184382"/>
            </a:xfrm>
            <a:prstGeom prst="rect">
              <a:avLst/>
            </a:prstGeom>
            <a:grpFill/>
            <a:ln>
              <a:solidFill>
                <a:srgbClr val="FCFCFC"/>
              </a:solidFill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в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0" name="Rectangle 1792"/>
            <p:cNvSpPr/>
            <p:nvPr/>
          </p:nvSpPr>
          <p:spPr>
            <a:xfrm>
              <a:off x="2597658" y="4759699"/>
              <a:ext cx="50673" cy="184382"/>
            </a:xfrm>
            <a:prstGeom prst="rect">
              <a:avLst/>
            </a:prstGeom>
            <a:grpFill/>
            <a:ln>
              <a:solidFill>
                <a:srgbClr val="FCFCFC"/>
              </a:solidFill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1" name="Rectangle 1793"/>
            <p:cNvSpPr/>
            <p:nvPr/>
          </p:nvSpPr>
          <p:spPr>
            <a:xfrm>
              <a:off x="2635758" y="4759699"/>
              <a:ext cx="691018" cy="184382"/>
            </a:xfrm>
            <a:prstGeom prst="rect">
              <a:avLst/>
            </a:prstGeom>
            <a:grpFill/>
            <a:ln>
              <a:solidFill>
                <a:srgbClr val="FCFCFC"/>
              </a:solidFill>
            </a:ln>
          </p:spPr>
          <p:txBody>
            <a:bodyPr vert="horz" lIns="0" tIns="0" rIns="0" bIns="0" rtlCol="0">
              <a:noAutofit/>
            </a:bodyPr>
            <a:lstStyle/>
            <a:p>
              <a:pPr lvl="1">
                <a:lnSpc>
                  <a:spcPct val="107000"/>
                </a:lnSpc>
                <a:spcAft>
                  <a:spcPts val="800"/>
                </a:spcAft>
              </a:pPr>
              <a:r>
                <a:rPr lang="ru-RU" sz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перечне</a:t>
              </a: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2" name="Rectangle 29155"/>
            <p:cNvSpPr/>
            <p:nvPr/>
          </p:nvSpPr>
          <p:spPr>
            <a:xfrm>
              <a:off x="3155427" y="4759699"/>
              <a:ext cx="67496" cy="184382"/>
            </a:xfrm>
            <a:prstGeom prst="rect">
              <a:avLst/>
            </a:prstGeom>
            <a:grpFill/>
            <a:ln>
              <a:solidFill>
                <a:srgbClr val="FCFCFC"/>
              </a:solidFill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)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3" name="Rectangle 29156"/>
            <p:cNvSpPr/>
            <p:nvPr/>
          </p:nvSpPr>
          <p:spPr>
            <a:xfrm>
              <a:off x="3206329" y="4759699"/>
              <a:ext cx="101549" cy="184382"/>
            </a:xfrm>
            <a:prstGeom prst="rect">
              <a:avLst/>
            </a:prstGeom>
            <a:grpFill/>
            <a:ln>
              <a:solidFill>
                <a:srgbClr val="FCFCFC"/>
              </a:solidFill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4" name="Shape 31444"/>
            <p:cNvSpPr/>
            <p:nvPr/>
          </p:nvSpPr>
          <p:spPr>
            <a:xfrm>
              <a:off x="1152906" y="4588002"/>
              <a:ext cx="254508" cy="9144"/>
            </a:xfrm>
            <a:custGeom>
              <a:avLst/>
              <a:gdLst/>
              <a:ahLst/>
              <a:cxnLst/>
              <a:rect l="0" t="0" r="0" b="0"/>
              <a:pathLst>
                <a:path w="254508" h="9144">
                  <a:moveTo>
                    <a:pt x="0" y="0"/>
                  </a:moveTo>
                  <a:lnTo>
                    <a:pt x="254508" y="0"/>
                  </a:lnTo>
                  <a:lnTo>
                    <a:pt x="254508" y="9144"/>
                  </a:lnTo>
                  <a:lnTo>
                    <a:pt x="0" y="9144"/>
                  </a:lnTo>
                  <a:lnTo>
                    <a:pt x="0" y="0"/>
                  </a:lnTo>
                </a:path>
              </a:pathLst>
            </a:custGeom>
            <a:grpFill/>
            <a:ln w="0" cap="rnd">
              <a:solidFill>
                <a:srgbClr val="FCFCFC"/>
              </a:solidFill>
              <a:custDash>
                <a:ds d="100" sp="150000"/>
              </a:custDash>
              <a:miter lim="1016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5" name="Shape 31445"/>
            <p:cNvSpPr/>
            <p:nvPr/>
          </p:nvSpPr>
          <p:spPr>
            <a:xfrm>
              <a:off x="1401318" y="4588002"/>
              <a:ext cx="9144" cy="9144"/>
            </a:xfrm>
            <a:custGeom>
              <a:avLst/>
              <a:gdLst/>
              <a:ahLst/>
              <a:cxnLst/>
              <a:rect l="0" t="0" r="0" b="0"/>
              <a:pathLst>
                <a:path w="9144" h="9144">
                  <a:moveTo>
                    <a:pt x="0" y="0"/>
                  </a:moveTo>
                  <a:lnTo>
                    <a:pt x="9144" y="0"/>
                  </a:lnTo>
                  <a:lnTo>
                    <a:pt x="9144" y="9144"/>
                  </a:lnTo>
                  <a:lnTo>
                    <a:pt x="0" y="9144"/>
                  </a:lnTo>
                  <a:lnTo>
                    <a:pt x="0" y="0"/>
                  </a:lnTo>
                </a:path>
              </a:pathLst>
            </a:custGeom>
            <a:grpFill/>
            <a:ln w="0" cap="rnd">
              <a:solidFill>
                <a:srgbClr val="FCFCFC"/>
              </a:solidFill>
              <a:custDash>
                <a:ds d="100" sp="150000"/>
              </a:custDash>
              <a:miter lim="1016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6" name="Shape 31446"/>
            <p:cNvSpPr/>
            <p:nvPr/>
          </p:nvSpPr>
          <p:spPr>
            <a:xfrm>
              <a:off x="1152906" y="4594098"/>
              <a:ext cx="9144" cy="312420"/>
            </a:xfrm>
            <a:custGeom>
              <a:avLst/>
              <a:gdLst/>
              <a:ahLst/>
              <a:cxnLst/>
              <a:rect l="0" t="0" r="0" b="0"/>
              <a:pathLst>
                <a:path w="9144" h="312420">
                  <a:moveTo>
                    <a:pt x="0" y="0"/>
                  </a:moveTo>
                  <a:lnTo>
                    <a:pt x="9144" y="0"/>
                  </a:lnTo>
                  <a:lnTo>
                    <a:pt x="9144" y="312420"/>
                  </a:lnTo>
                  <a:lnTo>
                    <a:pt x="0" y="312420"/>
                  </a:lnTo>
                  <a:lnTo>
                    <a:pt x="0" y="0"/>
                  </a:lnTo>
                </a:path>
              </a:pathLst>
            </a:custGeom>
            <a:grpFill/>
            <a:ln w="0" cap="rnd">
              <a:solidFill>
                <a:srgbClr val="FCFCFC"/>
              </a:solidFill>
              <a:custDash>
                <a:ds d="100" sp="150000"/>
              </a:custDash>
              <a:miter lim="1016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7" name="Shape 31447"/>
            <p:cNvSpPr/>
            <p:nvPr/>
          </p:nvSpPr>
          <p:spPr>
            <a:xfrm>
              <a:off x="1152906" y="4900422"/>
              <a:ext cx="248412" cy="9144"/>
            </a:xfrm>
            <a:custGeom>
              <a:avLst/>
              <a:gdLst/>
              <a:ahLst/>
              <a:cxnLst/>
              <a:rect l="0" t="0" r="0" b="0"/>
              <a:pathLst>
                <a:path w="248412" h="9144">
                  <a:moveTo>
                    <a:pt x="0" y="0"/>
                  </a:moveTo>
                  <a:lnTo>
                    <a:pt x="248412" y="0"/>
                  </a:lnTo>
                  <a:lnTo>
                    <a:pt x="248412" y="9144"/>
                  </a:lnTo>
                  <a:lnTo>
                    <a:pt x="0" y="9144"/>
                  </a:lnTo>
                  <a:lnTo>
                    <a:pt x="0" y="0"/>
                  </a:lnTo>
                </a:path>
              </a:pathLst>
            </a:custGeom>
            <a:grpFill/>
            <a:ln w="0" cap="rnd">
              <a:solidFill>
                <a:srgbClr val="FCFCFC"/>
              </a:solidFill>
              <a:custDash>
                <a:ds d="100" sp="150000"/>
              </a:custDash>
              <a:miter lim="1016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8" name="Shape 31448"/>
            <p:cNvSpPr/>
            <p:nvPr/>
          </p:nvSpPr>
          <p:spPr>
            <a:xfrm>
              <a:off x="1401318" y="4594098"/>
              <a:ext cx="9144" cy="312420"/>
            </a:xfrm>
            <a:custGeom>
              <a:avLst/>
              <a:gdLst/>
              <a:ahLst/>
              <a:cxnLst/>
              <a:rect l="0" t="0" r="0" b="0"/>
              <a:pathLst>
                <a:path w="9144" h="312420">
                  <a:moveTo>
                    <a:pt x="0" y="0"/>
                  </a:moveTo>
                  <a:lnTo>
                    <a:pt x="9144" y="0"/>
                  </a:lnTo>
                  <a:lnTo>
                    <a:pt x="9144" y="312420"/>
                  </a:lnTo>
                  <a:lnTo>
                    <a:pt x="0" y="312420"/>
                  </a:lnTo>
                  <a:lnTo>
                    <a:pt x="0" y="0"/>
                  </a:lnTo>
                </a:path>
              </a:pathLst>
            </a:custGeom>
            <a:grpFill/>
            <a:ln w="0" cap="rnd">
              <a:solidFill>
                <a:srgbClr val="FCFCFC"/>
              </a:solidFill>
              <a:custDash>
                <a:ds d="100" sp="150000"/>
              </a:custDash>
              <a:miter lim="1016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9" name="Shape 31449"/>
            <p:cNvSpPr/>
            <p:nvPr/>
          </p:nvSpPr>
          <p:spPr>
            <a:xfrm>
              <a:off x="1401318" y="4900422"/>
              <a:ext cx="9144" cy="9144"/>
            </a:xfrm>
            <a:custGeom>
              <a:avLst/>
              <a:gdLst/>
              <a:ahLst/>
              <a:cxnLst/>
              <a:rect l="0" t="0" r="0" b="0"/>
              <a:pathLst>
                <a:path w="9144" h="9144">
                  <a:moveTo>
                    <a:pt x="0" y="0"/>
                  </a:moveTo>
                  <a:lnTo>
                    <a:pt x="9144" y="0"/>
                  </a:lnTo>
                  <a:lnTo>
                    <a:pt x="9144" y="9144"/>
                  </a:lnTo>
                  <a:lnTo>
                    <a:pt x="0" y="9144"/>
                  </a:lnTo>
                  <a:lnTo>
                    <a:pt x="0" y="0"/>
                  </a:lnTo>
                </a:path>
              </a:pathLst>
            </a:custGeom>
            <a:grpFill/>
            <a:ln w="0" cap="rnd">
              <a:solidFill>
                <a:srgbClr val="FCFCFC"/>
              </a:solidFill>
              <a:custDash>
                <a:ds d="100" sp="150000"/>
              </a:custDash>
              <a:miter lim="1016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369543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9934" y="818866"/>
            <a:ext cx="10631606" cy="2311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" indent="-6350" algn="just">
              <a:lnSpc>
                <a:spcPct val="103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Используя знания исторических фактов, объясните, как природно-климатические условия повлияли на занятия жителей этой страны (городов-государств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</a:p>
          <a:p>
            <a:pPr marL="1270" indent="-6350" algn="just">
              <a:lnSpc>
                <a:spcPct val="103000"/>
              </a:lnSpc>
              <a:spcAft>
                <a:spcPts val="0"/>
              </a:spcAft>
            </a:pP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70" indent="-6350" algn="just">
              <a:lnSpc>
                <a:spcPct val="103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Заполняем таблицу. </a:t>
            </a:r>
            <a:endParaRPr lang="ru-RU" sz="2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3" name="Picture 2" descr="http://www.husain-off.ru/hg7n/images1/drm5-0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025" y="3248166"/>
            <a:ext cx="6291618" cy="4038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2395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5385" y="529440"/>
            <a:ext cx="7704856" cy="2880320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pic>
        <p:nvPicPr>
          <p:cNvPr id="3" name="Picture 2" descr="http://www.husain-off.ru/hg7n/images1/drm5-0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5813" y="3518300"/>
            <a:ext cx="9144000" cy="2952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5353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3                                                 4</a:t>
            </a:r>
            <a:endParaRPr lang="ru-RU" dirty="0"/>
          </a:p>
        </p:txBody>
      </p:sp>
      <p:pic>
        <p:nvPicPr>
          <p:cNvPr id="5" name="Объект 4" descr="C:\Documents and Settings\Зарубина\Рабочий стол\7.JPG"/>
          <p:cNvPicPr>
            <a:picLocks noGrp="1"/>
          </p:cNvPicPr>
          <p:nvPr>
            <p:ph sz="half" idx="1"/>
          </p:nvPr>
        </p:nvPicPr>
        <p:blipFill>
          <a:blip r:embed="rId2"/>
          <a:srcRect l="12827" t="25214" r="7483" b="3846"/>
          <a:stretch>
            <a:fillRect/>
          </a:stretch>
        </p:blipFill>
        <p:spPr bwMode="auto">
          <a:xfrm>
            <a:off x="838200" y="2271547"/>
            <a:ext cx="5181600" cy="3459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s://prezentacii.org/upload/cloud/19/06/150856/images/screen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1" r="14381"/>
          <a:stretch>
            <a:fillRect/>
          </a:stretch>
        </p:blipFill>
        <p:spPr>
          <a:xfrm>
            <a:off x="6696462" y="1825625"/>
            <a:ext cx="413307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Найдите слова, которые относятся к выбранной вами </a:t>
            </a:r>
            <a:r>
              <a:rPr lang="ru-RU" dirty="0" smtClean="0"/>
              <a:t>стране и объясни их значение?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8"/>
            <a:r>
              <a:rPr lang="ru-RU" sz="200" dirty="0"/>
              <a:t>Иероглиф       </a:t>
            </a:r>
            <a:r>
              <a:rPr lang="ru-RU" sz="200" dirty="0" smtClean="0"/>
              <a:t> Исида</a:t>
            </a:r>
            <a:endParaRPr lang="ru-RU" sz="200" dirty="0"/>
          </a:p>
        </p:txBody>
      </p:sp>
    </p:spTree>
    <p:extLst>
      <p:ext uri="{BB962C8B-B14F-4D97-AF65-F5344CB8AC3E}">
        <p14:creationId xmlns:p14="http://schemas.microsoft.com/office/powerpoint/2010/main" val="3338668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5535"/>
            <a:ext cx="10515600" cy="873456"/>
          </a:xfrm>
        </p:spPr>
        <p:txBody>
          <a:bodyPr/>
          <a:lstStyle/>
          <a:p>
            <a:pPr algn="ctr"/>
            <a:r>
              <a:rPr lang="ru-RU" dirty="0" smtClean="0"/>
              <a:t>Египет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32513"/>
            <a:ext cx="10515600" cy="5344450"/>
          </a:xfrm>
        </p:spPr>
        <p:txBody>
          <a:bodyPr>
            <a:normAutofit/>
          </a:bodyPr>
          <a:lstStyle/>
          <a:p>
            <a:r>
              <a:rPr lang="ru-RU" dirty="0" smtClean="0"/>
              <a:t>Иероглиф                      Исида</a:t>
            </a:r>
          </a:p>
          <a:p>
            <a:r>
              <a:rPr lang="ru-RU" dirty="0" smtClean="0"/>
              <a:t>Сфинкс                           Тутмос</a:t>
            </a:r>
          </a:p>
          <a:p>
            <a:r>
              <a:rPr lang="ru-RU" dirty="0" smtClean="0"/>
              <a:t>Мемфис                          папирус</a:t>
            </a:r>
          </a:p>
          <a:p>
            <a:r>
              <a:rPr lang="ru-RU" dirty="0" smtClean="0"/>
              <a:t>Фараон                            мумия</a:t>
            </a:r>
          </a:p>
          <a:p>
            <a:r>
              <a:rPr lang="ru-RU" dirty="0" smtClean="0"/>
              <a:t>Фивы                                Нил</a:t>
            </a:r>
          </a:p>
          <a:p>
            <a:r>
              <a:rPr lang="ru-RU" dirty="0" smtClean="0"/>
              <a:t>Осирис                             пирамиды</a:t>
            </a:r>
          </a:p>
          <a:p>
            <a:r>
              <a:rPr lang="ru-RU" dirty="0" smtClean="0"/>
              <a:t>Апис                                  Тутанхамон</a:t>
            </a:r>
          </a:p>
          <a:p>
            <a:r>
              <a:rPr lang="ru-RU" dirty="0" smtClean="0"/>
              <a:t>Амон                                 дамба</a:t>
            </a:r>
          </a:p>
          <a:p>
            <a:r>
              <a:rPr lang="ru-RU" dirty="0" err="1" smtClean="0"/>
              <a:t>Нефертити</a:t>
            </a:r>
            <a:r>
              <a:rPr lang="ru-RU" dirty="0" smtClean="0"/>
              <a:t>                        </a:t>
            </a:r>
            <a:r>
              <a:rPr lang="ru-RU" dirty="0" err="1" smtClean="0"/>
              <a:t>шадуф</a:t>
            </a:r>
            <a:endParaRPr lang="ru-RU" dirty="0" smtClean="0"/>
          </a:p>
          <a:p>
            <a:r>
              <a:rPr lang="ru-RU" dirty="0" smtClean="0"/>
              <a:t>Хеопс                                  Фивы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5468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452</Words>
  <Application>Microsoft Office PowerPoint</Application>
  <PresentationFormat>Широкоэкранный</PresentationFormat>
  <Paragraphs>240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Тема Office</vt:lpstr>
      <vt:lpstr>Повторительно-обобщающий урок по теме «Древний Восток»</vt:lpstr>
      <vt:lpstr>Сравнительная таблица по странам Востока </vt:lpstr>
      <vt:lpstr>Найдите на карте страну</vt:lpstr>
      <vt:lpstr>Заштрихуйте на контурной карте один четырёхугольник, образованный градусной сеткой  (параллелями и меридианами), в котором полностью или частично располагалась страна….. </vt:lpstr>
      <vt:lpstr>Презентация PowerPoint</vt:lpstr>
      <vt:lpstr>Презентация PowerPoint</vt:lpstr>
      <vt:lpstr>3                                                 4</vt:lpstr>
      <vt:lpstr>Найдите слова, которые относятся к выбранной вами стране и объясни их значение? </vt:lpstr>
      <vt:lpstr>Египет</vt:lpstr>
      <vt:lpstr>Вавилонское царство</vt:lpstr>
      <vt:lpstr>Финикия </vt:lpstr>
      <vt:lpstr>Древееврейское царство </vt:lpstr>
      <vt:lpstr>Ассирийская  держава</vt:lpstr>
      <vt:lpstr>Персидская держава</vt:lpstr>
      <vt:lpstr>Какие иллюстрации относятся к истории вашей страны, объясните свой выбор?</vt:lpstr>
      <vt:lpstr>1                                         2</vt:lpstr>
      <vt:lpstr>3                                                    4</vt:lpstr>
      <vt:lpstr>5                                        6</vt:lpstr>
      <vt:lpstr>7                                      8</vt:lpstr>
      <vt:lpstr>Сравнительная таблица по странам Востока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Повторительно-обобщающий урок по теме «Древний Восток»</dc:title>
  <dc:creator>Экзамен</dc:creator>
  <cp:lastModifiedBy>Экзамен</cp:lastModifiedBy>
  <cp:revision>15</cp:revision>
  <dcterms:created xsi:type="dcterms:W3CDTF">2022-11-16T21:42:27Z</dcterms:created>
  <dcterms:modified xsi:type="dcterms:W3CDTF">2024-12-22T17:09:37Z</dcterms:modified>
</cp:coreProperties>
</file>