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329" r:id="rId8"/>
    <p:sldId id="331" r:id="rId9"/>
    <p:sldId id="330" r:id="rId10"/>
    <p:sldId id="265" r:id="rId11"/>
    <p:sldId id="266" r:id="rId12"/>
    <p:sldId id="267" r:id="rId13"/>
    <p:sldId id="268" r:id="rId14"/>
    <p:sldId id="319" r:id="rId15"/>
    <p:sldId id="284" r:id="rId16"/>
    <p:sldId id="285" r:id="rId17"/>
    <p:sldId id="286" r:id="rId18"/>
    <p:sldId id="287" r:id="rId19"/>
    <p:sldId id="320" r:id="rId20"/>
    <p:sldId id="288" r:id="rId21"/>
    <p:sldId id="321" r:id="rId22"/>
    <p:sldId id="289" r:id="rId23"/>
    <p:sldId id="322" r:id="rId24"/>
    <p:sldId id="282" r:id="rId25"/>
    <p:sldId id="323" r:id="rId26"/>
    <p:sldId id="296" r:id="rId27"/>
    <p:sldId id="324" r:id="rId28"/>
    <p:sldId id="325" r:id="rId29"/>
    <p:sldId id="326" r:id="rId30"/>
    <p:sldId id="327" r:id="rId31"/>
    <p:sldId id="328" r:id="rId3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6FB2"/>
    <a:srgbClr val="F25C1E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6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4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543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13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61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900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043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64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049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86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3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13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B33D-C872-4440-B67C-9464E2CA502B}" type="datetimeFigureOut">
              <a:rPr lang="ru-RU" smtClean="0"/>
              <a:t>30.05.2025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1E4D1-985D-41FE-B18E-B91CE9F5866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39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63798" y="6170099"/>
            <a:ext cx="5699308" cy="330314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Алгоритм работы на портале «Работа в России»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028" y="1078029"/>
            <a:ext cx="11418848" cy="4440914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</a:t>
            </a:r>
            <a: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sz="4000" b="1" dirty="0">
                <a:solidFill>
                  <a:srgbClr val="216FB2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НА ЕДИНОЙ ЦИФРОВОЙ ПЛАТФОРМЕ «РАБОТА В РОССИИ»</a:t>
            </a:r>
          </a:p>
          <a:p>
            <a:endParaRPr lang="ru-RU" sz="3600" dirty="0"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ВРЕМЕННОЕ ТРУДОУСТРОЙСТВО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НЕСОВЕРШЕННОЛЕТНИХ ГРАЖДАН В ВОЗРАСТЕ ОТ 14 ДО 18 ЛЕТ </a:t>
            </a:r>
            <a:b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F25C1E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В СВОБОДНОЕ ОТ УЧЕБЫ ВРЕМЯ</a:t>
            </a:r>
          </a:p>
        </p:txBody>
      </p:sp>
    </p:spTree>
    <p:extLst>
      <p:ext uri="{BB962C8B-B14F-4D97-AF65-F5344CB8AC3E}">
        <p14:creationId xmlns:p14="http://schemas.microsoft.com/office/powerpoint/2010/main" val="279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7" y="1135341"/>
            <a:ext cx="5715000" cy="18478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1257" y="1349704"/>
            <a:ext cx="46010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«Опыт работы»</a:t>
            </a:r>
          </a:p>
          <a:p>
            <a:endParaRPr lang="ru-RU" sz="2400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«Есть опыт работы»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активировать</a:t>
            </a:r>
            <a:endParaRPr lang="ru-RU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4352" y="4074717"/>
            <a:ext cx="5943600" cy="1543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32144" y="3428386"/>
            <a:ext cx="7088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спускаемся вниз страницы и нажимаем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52713" y="5500914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«Одобрено»,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67780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971" y="876423"/>
            <a:ext cx="9928361" cy="18812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94080" y="2927066"/>
            <a:ext cx="6164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заполнения необходимых блоков резюме нажать на кнопку </a:t>
            </a:r>
            <a:b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«Сохранить и опубликовать»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6493" y="3904342"/>
            <a:ext cx="10246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Теперь Ваше резюме отправлено на проверку.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окончания модерации оно будет находиться в статусе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«Ожидает модерации»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успешной проверки статус изменится на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«Одобрено»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резюме станет доступно для просмотра работодателями</a:t>
            </a:r>
          </a:p>
        </p:txBody>
      </p:sp>
    </p:spTree>
    <p:extLst>
      <p:ext uri="{BB962C8B-B14F-4D97-AF65-F5344CB8AC3E}">
        <p14:creationId xmlns:p14="http://schemas.microsoft.com/office/powerpoint/2010/main" val="29982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</a:t>
            </a:r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117599"/>
            <a:ext cx="6293720" cy="5117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3905" y="1337310"/>
            <a:ext cx="4947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того, как Ваше резюме прошло модерацию,  и статус резюме поменялся на «Одобрено», переходим к подаче заявления на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временное трудоустройство.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Находясь в личном кабинете выбрать пункт меню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«Все сервисы»</a:t>
            </a:r>
          </a:p>
        </p:txBody>
      </p:sp>
    </p:spTree>
    <p:extLst>
      <p:ext uri="{BB962C8B-B14F-4D97-AF65-F5344CB8AC3E}">
        <p14:creationId xmlns:p14="http://schemas.microsoft.com/office/powerpoint/2010/main" val="1516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заявления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43880" y="987198"/>
            <a:ext cx="36272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личном кабинете выберите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пункт меню «Все сервисы» и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далее 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«Меры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lang="ru-RU" sz="20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056" r="8231"/>
          <a:stretch/>
        </p:blipFill>
        <p:spPr>
          <a:xfrm>
            <a:off x="600165" y="987198"/>
            <a:ext cx="6865257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165" y="1272506"/>
            <a:ext cx="109597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 странице каталога </a:t>
            </a:r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разделе «Организация временного трудоустройства несовершеннолетних граждан» нажмите на кнопку 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«Подать заявление».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165" y="4446351"/>
            <a:ext cx="10959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На открывшейся странице отобразится форма подачи заявления. Для удобства перехода между блоками информации используйте блок навигации, расположенный справа в форме подачи заявления.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87" y="2325165"/>
            <a:ext cx="7221855" cy="196158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30200" y="-53057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31938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1083806"/>
            <a:ext cx="5209457" cy="54109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63657" y="1404429"/>
            <a:ext cx="467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форме заявления в блоке «Личные данные заявителя» проверьте сведения, переданные из вашей учетной записи </a:t>
            </a:r>
            <a:r>
              <a:rPr lang="ru-RU" sz="20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</a:rPr>
              <a:t> на Портал.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4857" y="5046434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Если обнаружите некорректную информацию, исправьте сведения на </a:t>
            </a:r>
            <a:r>
              <a:rPr lang="ru-RU" sz="1600" i="1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Госуслугах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 в вашем личном кабинете. Убедитесь, что сведения на </a:t>
            </a:r>
            <a:r>
              <a:rPr lang="ru-RU" sz="1600" i="1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Госуслугах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 представлены правильно, и начните заново заполнять форму заявления на Портале.</a:t>
            </a:r>
          </a:p>
        </p:txBody>
      </p:sp>
    </p:spTree>
    <p:extLst>
      <p:ext uri="{BB962C8B-B14F-4D97-AF65-F5344CB8AC3E}">
        <p14:creationId xmlns:p14="http://schemas.microsoft.com/office/powerpoint/2010/main" val="21291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5" y="939851"/>
            <a:ext cx="4741092" cy="58186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69271" y="1302709"/>
            <a:ext cx="4290684" cy="64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«Резюме» прикрепите уже существующее резюме из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списка.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69271" y="3052339"/>
            <a:ext cx="3807912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«Адрес регистрации»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корректный адрес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регистрации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по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месту жительства (указан в паспорте на страницах с 5-й по 12-ю)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30953" y="6300417"/>
            <a:ext cx="5029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Обязательные 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к заполнению поля отмечены «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*</a:t>
            </a:r>
            <a:r>
              <a:rPr lang="ru-RU" sz="1600" i="1" dirty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57652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88" y="1302708"/>
            <a:ext cx="5667375" cy="2600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16449" y="1392866"/>
            <a:ext cx="36435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связи»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Проверьте Ваши контактные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данные из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вашей учетной записи </a:t>
            </a:r>
            <a:r>
              <a:rPr lang="ru-RU" sz="1900" dirty="0" err="1">
                <a:solidFill>
                  <a:srgbClr val="216FB2"/>
                </a:solidFill>
                <a:latin typeface="Arial" panose="020B0604020202020204" pitchFamily="34" charset="0"/>
              </a:rPr>
              <a:t>Госуслуги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</a:rPr>
              <a:t>Указанные контакты необходимы для уточнения вопросов по государственной услуге</a:t>
            </a:r>
          </a:p>
        </p:txBody>
      </p:sp>
    </p:spTree>
    <p:extLst>
      <p:ext uri="{BB962C8B-B14F-4D97-AF65-F5344CB8AC3E}">
        <p14:creationId xmlns:p14="http://schemas.microsoft.com/office/powerpoint/2010/main" val="332482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46869" y="1320187"/>
            <a:ext cx="491290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«Место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получения меры государственной поддержки в сфере занятости населения»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регион обращения в центр занятости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Санкт-Петербург</a:t>
            </a:r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20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Далее необходимо выбрать Центр занятости населения</a:t>
            </a:r>
          </a:p>
          <a:p>
            <a:endParaRPr lang="ru-RU" sz="2000" u="sng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u="sng" dirty="0" smtClean="0">
                <a:solidFill>
                  <a:srgbClr val="0070C0"/>
                </a:solidFill>
                <a:latin typeface="Arial" panose="020B0604020202020204" pitchFamily="34" charset="0"/>
              </a:rPr>
              <a:t>ВНИМАНИЕ </a:t>
            </a:r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выбрать центр занятости того района, </a:t>
            </a:r>
          </a:p>
          <a:p>
            <a:r>
              <a:rPr lang="ru-RU" u="sng" dirty="0">
                <a:solidFill>
                  <a:srgbClr val="F25C1E"/>
                </a:solidFill>
                <a:latin typeface="Arial" panose="020B0604020202020204" pitchFamily="34" charset="0"/>
              </a:rPr>
              <a:t>в каком планируете осуществлять трудовую деятельность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4" y="1320187"/>
            <a:ext cx="6224545" cy="275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5898" y="1320187"/>
            <a:ext cx="431781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«Статус обучающегося» отображаются сведения, для выбора статуса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обучающегося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320187"/>
            <a:ext cx="62293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2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65" y="1820170"/>
            <a:ext cx="9975670" cy="48257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758" y="588900"/>
            <a:ext cx="8658906" cy="1111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672" y="99364"/>
            <a:ext cx="11337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авторизации на единой цифровой платформе, необходимо перейти на сайт </a:t>
            </a:r>
            <a:r>
              <a:rPr lang="en-US" sz="2000" b="1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trudvsem.ru</a:t>
            </a:r>
            <a:endParaRPr lang="ru-RU" sz="2000" b="1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49142" y="1312464"/>
            <a:ext cx="48108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«Временное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трудоустройство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Выберите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 вид желаемой работы</a:t>
            </a: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4" y="1312463"/>
            <a:ext cx="5941871" cy="353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5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0458" y="1312464"/>
            <a:ext cx="4999498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/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«Желаемый период работы» укажите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месяц работы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из предложенного списка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endParaRPr lang="ru-RU" sz="1900" dirty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endParaRPr lang="ru-RU" sz="12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133021"/>
            <a:ext cx="50292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04966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В блоке «Способ получения материальной поддержки»</a:t>
            </a:r>
          </a:p>
          <a:p>
            <a:endParaRPr lang="ru-RU" sz="900" dirty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Укажите реквизиты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(номер) банковской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карты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«МИР»,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открытой на Ваше имя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" r="3867" b="66489"/>
          <a:stretch/>
        </p:blipFill>
        <p:spPr>
          <a:xfrm>
            <a:off x="600165" y="1215025"/>
            <a:ext cx="5457983" cy="27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99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165" y="217415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Подача заявления на организацию временного трудоустройства несовершеннолетних граждан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9768" y="1215025"/>
            <a:ext cx="43001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блоке «Подтверждение данных»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ознакомьтесь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со всеми пунктами </a:t>
            </a:r>
            <a:endParaRPr lang="ru-RU" sz="1900" dirty="0" smtClean="0">
              <a:solidFill>
                <a:srgbClr val="216FB2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и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установите отметку 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согласии.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4" y="1215024"/>
            <a:ext cx="6035885" cy="54760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9768" y="3777639"/>
            <a:ext cx="4049667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Для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отправки заявления нажмите на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кнопку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«Отправить заявление»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    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Данное </a:t>
            </a:r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заявления будет отправлено 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в Центр занятости населения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768" y="5448753"/>
            <a:ext cx="4546406" cy="124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8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162212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</a:t>
            </a:r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96911" y="957943"/>
            <a:ext cx="4300187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Необходимо отслеживать статус заявления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1) Перейдите на страницу «Все сервисы».</a:t>
            </a:r>
          </a:p>
          <a:p>
            <a:r>
              <a:rPr lang="ru-RU" sz="1900" dirty="0">
                <a:solidFill>
                  <a:srgbClr val="216FB2"/>
                </a:solidFill>
                <a:latin typeface="Arial" panose="020B0604020202020204" pitchFamily="34" charset="0"/>
              </a:rPr>
              <a:t>2) В разделе «Услуги центра занятости» выбрать пункт «Заявления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».</a:t>
            </a:r>
            <a:endParaRPr lang="ru-RU" sz="19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57943"/>
            <a:ext cx="5481071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6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67765" y="1238980"/>
            <a:ext cx="2920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заявления после его отправки в ЦЗН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65" y="1242970"/>
            <a:ext cx="7308396" cy="25267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5" y="4054247"/>
            <a:ext cx="7467600" cy="1971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067765" y="4031216"/>
            <a:ext cx="3964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Статус заявления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«Принято </a:t>
            </a:r>
            <a:endParaRPr lang="ru-RU" sz="1900" dirty="0" smtClean="0">
              <a:solidFill>
                <a:srgbClr val="F25C1E"/>
              </a:solidFill>
              <a:latin typeface="Arial" panose="020B0604020202020204" pitchFamily="34" charset="0"/>
            </a:endParaRPr>
          </a:p>
          <a:p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в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работу»</a:t>
            </a:r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 – специалист Центра занятости населения приступил </a:t>
            </a:r>
          </a:p>
          <a:p>
            <a:r>
              <a:rPr lang="ru-RU" sz="1900" dirty="0" smtClean="0">
                <a:solidFill>
                  <a:srgbClr val="216FB2"/>
                </a:solidFill>
                <a:latin typeface="Arial" panose="020B0604020202020204" pitchFamily="34" charset="0"/>
              </a:rPr>
              <a:t>к работе по Вашему заявлению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71385" y="162212"/>
            <a:ext cx="10959790" cy="568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Отслеживание заявления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40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Подтверждение прохождения собеседований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7289" y="992187"/>
            <a:ext cx="33924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заявлению со статусом 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«Проведение </a:t>
            </a:r>
            <a:r>
              <a:rPr lang="ru-RU" sz="1900" dirty="0" smtClean="0">
                <a:solidFill>
                  <a:srgbClr val="F25C1E"/>
                </a:solidFill>
                <a:latin typeface="Arial" panose="020B0604020202020204" pitchFamily="34" charset="0"/>
              </a:rPr>
              <a:t>переговоров</a:t>
            </a:r>
            <a:r>
              <a:rPr lang="ru-RU" sz="1900" dirty="0">
                <a:solidFill>
                  <a:srgbClr val="F25C1E"/>
                </a:solidFill>
                <a:latin typeface="Arial" panose="020B0604020202020204" pitchFamily="34" charset="0"/>
              </a:rPr>
              <a:t>»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</a:rPr>
              <a:t>нажмите на кнопку </a:t>
            </a:r>
            <a:r>
              <a:rPr lang="ru-RU" b="1" dirty="0">
                <a:solidFill>
                  <a:srgbClr val="216FB2"/>
                </a:solidFill>
                <a:latin typeface="Arial" panose="020B0604020202020204" pitchFamily="34" charset="0"/>
              </a:rPr>
              <a:t>«Список вакансий</a:t>
            </a:r>
            <a:r>
              <a:rPr lang="ru-RU" b="1" dirty="0" smtClean="0">
                <a:solidFill>
                  <a:srgbClr val="216FB2"/>
                </a:solidFill>
                <a:latin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07090" y="6062872"/>
            <a:ext cx="56526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Обратите внимание </a:t>
            </a:r>
            <a:r>
              <a:rPr lang="ru-RU" sz="19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на </a:t>
            </a:r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срок - до какого числа </a:t>
            </a:r>
          </a:p>
          <a:p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необходимо выполнить </a:t>
            </a:r>
            <a:r>
              <a:rPr lang="ru-RU" sz="1900" i="1" dirty="0" smtClean="0">
                <a:solidFill>
                  <a:srgbClr val="0070C0"/>
                </a:solidFill>
                <a:latin typeface="Arial" panose="020B0604020202020204" pitchFamily="34" charset="0"/>
              </a:rPr>
              <a:t>данное </a:t>
            </a:r>
            <a:r>
              <a:rPr lang="ru-RU" sz="1900" i="1" dirty="0">
                <a:solidFill>
                  <a:srgbClr val="0070C0"/>
                </a:solidFill>
                <a:latin typeface="Arial" panose="020B0604020202020204" pitchFamily="34" charset="0"/>
              </a:rPr>
              <a:t>действие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6" y="992188"/>
            <a:ext cx="8071952" cy="29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Отклик на вакансию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Доступны вакансии для отправки отклика работодателю для прохождения  собеседования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96" y="992187"/>
            <a:ext cx="8150447" cy="390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Отклик на вакансию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Доступны вакансии для отправки отклика работодателю для прохождения  собеседования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92187"/>
            <a:ext cx="6419850" cy="45434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6603" y="2469515"/>
            <a:ext cx="3535135" cy="25232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838" y="5000623"/>
            <a:ext cx="4467162" cy="53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6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Собеседование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679" y="1093787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 блоке «Отклики и приглашения» примите приглашение на собеседование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992187"/>
            <a:ext cx="6534150" cy="49244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679" y="2444474"/>
            <a:ext cx="359092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57" y="177960"/>
            <a:ext cx="10558417" cy="71290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Авторизация на единой цифровой платформе «Работа в России»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02" y="2401503"/>
            <a:ext cx="6856570" cy="44564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86" y="2184935"/>
            <a:ext cx="3115377" cy="4673065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7161196" y="4220678"/>
            <a:ext cx="1511166" cy="20694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3057" y="1292239"/>
            <a:ext cx="5786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Необходимо нажать на кнопку «Войти через портал «Госуслуги».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83566" y="1138351"/>
            <a:ext cx="4555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открывшейся странице ввести почту и пароль соискателя и нажать на кнопку </a:t>
            </a:r>
            <a:r>
              <a:rPr lang="ru-RU" sz="20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«Войти»</a:t>
            </a:r>
          </a:p>
        </p:txBody>
      </p:sp>
    </p:spTree>
    <p:extLst>
      <p:ext uri="{BB962C8B-B14F-4D97-AF65-F5344CB8AC3E}">
        <p14:creationId xmlns:p14="http://schemas.microsoft.com/office/powerpoint/2010/main" val="408764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Предложения о работе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8571" y="992187"/>
            <a:ext cx="325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личном кабинете в блоке «Отклики и приглашения» примите предложение о работе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885825"/>
            <a:ext cx="6743700" cy="4476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5996" y="2596696"/>
            <a:ext cx="35337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20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385" y="217415"/>
            <a:ext cx="11488386" cy="52281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216FB2"/>
                </a:solidFill>
                <a:latin typeface="Arial" panose="020B0604020202020204" pitchFamily="34" charset="0"/>
              </a:rPr>
              <a:t>Информирование ЦЗН</a:t>
            </a:r>
            <a:endParaRPr lang="ru-RU" sz="3600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44896" y="740229"/>
            <a:ext cx="47148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После того как вы приняли предложение о работе необходимо проинформировать Центр занятости населения о Вашем трудоустройстве, для этого в личном кабинете на портале откройте свое заявление, нажав на кнопку «Список вакансий»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385" y="740229"/>
            <a:ext cx="6505575" cy="5257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4896" y="5610225"/>
            <a:ext cx="4714875" cy="12477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44895" y="4835072"/>
            <a:ext cx="4714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</a:rPr>
              <a:t>В открывшемся окне спуститесь вниз и нажмите на кнопку «Отправить в ЦЗН»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8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8246" y="422877"/>
            <a:ext cx="10526028" cy="1325563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авторизации на единой цифровой платформе </a:t>
            </a: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в России» через учетную запись ЕСИА, </a:t>
            </a:r>
            <a:b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1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 попадаете в </a:t>
            </a:r>
            <a:r>
              <a:rPr lang="ru-RU" sz="3100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личный кабинет соискателя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5" y="2012466"/>
            <a:ext cx="8649903" cy="4630896"/>
          </a:xfrm>
        </p:spPr>
      </p:pic>
    </p:spTree>
    <p:extLst>
      <p:ext uri="{BB962C8B-B14F-4D97-AF65-F5344CB8AC3E}">
        <p14:creationId xmlns:p14="http://schemas.microsoft.com/office/powerpoint/2010/main" val="262525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306287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874813"/>
            <a:ext cx="111883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создания</a:t>
            </a:r>
            <a:r>
              <a:rPr kumimoji="0" lang="ru-RU" altLang="ru-RU" b="0" i="0" u="none" strike="noStrike" cap="none" normalizeH="0" dirty="0" smtClean="0">
                <a:ln>
                  <a:noFill/>
                </a:ln>
                <a:solidFill>
                  <a:srgbClr val="216FB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резюме, необходимо выбрать соответствующую кнопку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«Создать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645" y="1812671"/>
            <a:ext cx="8291224" cy="469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67657" y="690147"/>
            <a:ext cx="2946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Окно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«Создание резюме» </a:t>
            </a:r>
            <a:endParaRPr lang="ru-RU" altLang="ru-RU" dirty="0">
              <a:solidFill>
                <a:srgbClr val="F25C1E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6399" y="1849964"/>
            <a:ext cx="3829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занятости</a:t>
            </a:r>
          </a:p>
          <a:p>
            <a:r>
              <a:rPr lang="ru-RU" sz="1400" b="1" u="sng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выбрать</a:t>
            </a:r>
            <a:r>
              <a:rPr lang="ru-RU" sz="1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«Резюме несовершеннолетнего гражданина»</a:t>
            </a:r>
            <a:endParaRPr lang="ru-RU" sz="1400" dirty="0">
              <a:solidFill>
                <a:srgbClr val="F25C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57" y="1405507"/>
            <a:ext cx="72294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152" y="1356478"/>
            <a:ext cx="4601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«Личные данные»</a:t>
            </a:r>
          </a:p>
          <a:p>
            <a:endParaRPr lang="ru-RU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ФИО, дату рождения;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поле «Гражданство» обязательно </a:t>
            </a:r>
            <a:b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заполнению.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627" t="4888" r="1637" b="7888"/>
          <a:stretch/>
        </p:blipFill>
        <p:spPr>
          <a:xfrm>
            <a:off x="592365" y="1175656"/>
            <a:ext cx="4754880" cy="304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65" y="4709165"/>
            <a:ext cx="4516664" cy="158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152" y="1356478"/>
            <a:ext cx="46010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«Контактная информация»</a:t>
            </a:r>
          </a:p>
          <a:p>
            <a:endParaRPr lang="ru-RU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проверьте номер указанного телефона и адрес электронной почты;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выберите предпочтительный способ связи, нажав на соответствующий </a:t>
            </a:r>
            <a:b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чек-бокс</a:t>
            </a: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57" y="840468"/>
            <a:ext cx="42672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257" y="121621"/>
            <a:ext cx="10959790" cy="568526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216FB2"/>
                </a:solidFill>
                <a:latin typeface="Arial" panose="020B0604020202020204" pitchFamily="34" charset="0"/>
              </a:rPr>
              <a:t>Создание резюме в личном кабинете соискателя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6151" y="1356478"/>
            <a:ext cx="49304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«Желаемая работа»</a:t>
            </a:r>
            <a:b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заполняем следующие поля</a:t>
            </a:r>
          </a:p>
          <a:p>
            <a:endParaRPr lang="ru-RU" dirty="0" smtClean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желаемая должность - </a:t>
            </a:r>
            <a:r>
              <a:rPr lang="ru-RU" dirty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«временное трудоустройство несовершеннолетних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график работы – </a:t>
            </a:r>
            <a:r>
              <a:rPr lang="ru-RU" dirty="0" smtClean="0">
                <a:solidFill>
                  <a:srgbClr val="F25C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«Неполный рабочий день/неполная рабочая неделя»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заработная плата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dirty="0" smtClean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</a:t>
            </a:r>
            <a:r>
              <a:rPr lang="ru-RU" dirty="0">
                <a:solidFill>
                  <a:srgbClr val="216F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желаемую (реальную) сумму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216F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3441"/>
          <a:stretch/>
        </p:blipFill>
        <p:spPr>
          <a:xfrm>
            <a:off x="896257" y="690147"/>
            <a:ext cx="4968875" cy="593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892</Words>
  <Application>Microsoft Office PowerPoint</Application>
  <PresentationFormat>Широкоэкранный</PresentationFormat>
  <Paragraphs>121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Unicode MS</vt:lpstr>
      <vt:lpstr>Calibri</vt:lpstr>
      <vt:lpstr>Calibri Light</vt:lpstr>
      <vt:lpstr>Times New Roman</vt:lpstr>
      <vt:lpstr>Тема Office</vt:lpstr>
      <vt:lpstr>Алгоритм работы на портале «Работа в России»</vt:lpstr>
      <vt:lpstr>Презентация PowerPoint</vt:lpstr>
      <vt:lpstr>Авторизация на единой цифровой платформе «Работа в России»</vt:lpstr>
      <vt:lpstr>После авторизации на единой цифровой платформе  «Работа в России» через учетную запись ЕСИА,  Вы попадаете в личный кабинет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Создание резюме в личном кабинете соискателя</vt:lpstr>
      <vt:lpstr>Подача заявления</vt:lpstr>
      <vt:lpstr>Подача заявления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Подача заявления на организацию временного трудоустройства несовершеннолетних граждан</vt:lpstr>
      <vt:lpstr>Отслеживание заявления</vt:lpstr>
      <vt:lpstr>Презентация PowerPoint</vt:lpstr>
      <vt:lpstr>Подтверждение прохождения собеседований</vt:lpstr>
      <vt:lpstr>Отклик на вакансию</vt:lpstr>
      <vt:lpstr>Отклик на вакансию</vt:lpstr>
      <vt:lpstr>Собеседование</vt:lpstr>
      <vt:lpstr>Предложения о работе</vt:lpstr>
      <vt:lpstr>Информирование ЦЗН</vt:lpstr>
    </vt:vector>
  </TitlesOfParts>
  <Company>OEM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</dc:title>
  <dc:creator>Левакова София Александровна</dc:creator>
  <cp:lastModifiedBy>Елена Анатольевна Изобова</cp:lastModifiedBy>
  <cp:revision>181</cp:revision>
  <cp:lastPrinted>2022-01-21T09:21:06Z</cp:lastPrinted>
  <dcterms:created xsi:type="dcterms:W3CDTF">2022-01-20T13:03:28Z</dcterms:created>
  <dcterms:modified xsi:type="dcterms:W3CDTF">2025-05-30T07:45:45Z</dcterms:modified>
</cp:coreProperties>
</file>