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6" r:id="rId5"/>
    <p:sldId id="268" r:id="rId6"/>
    <p:sldId id="265" r:id="rId7"/>
    <p:sldId id="26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27021-916A-4C87-8884-0A0214136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64B1FE-0C25-4393-B878-5EEB65DDB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85B18-9A4B-434A-B65B-6C7C1D26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E04-4961-4505-8362-20311CBEE9C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0DD60-A4DF-48ED-8840-BAF3833E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934E23-81BA-47C7-9A82-FFA735C7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4E5-2DA1-456B-9A79-F155C3A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8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3E673-E5D1-48C2-8E82-2FB384B1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09D477-A484-4543-9581-B844F5949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A5086-8FB0-4CF7-9775-E7BC4E56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E04-4961-4505-8362-20311CBEE9C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2601D-5E46-4809-9138-E5FF576C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6C232-A7DA-45DC-9C04-1E35562E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4E5-2DA1-456B-9A79-F155C3A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0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6AE025-7EF4-48AF-B566-AB2CAE717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B50F34-F3B7-43FF-A010-66F211080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F542C-26FE-429C-9546-AF36AE18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E04-4961-4505-8362-20311CBEE9C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BCD749-D38C-4973-B766-C999E3FD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8165F-8FDB-4365-AFC1-3DAE85DB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4E5-2DA1-456B-9A79-F155C3A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0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C99FD-576E-4065-BDF1-2CF07244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269039-86A6-4C84-8E5C-3536A4403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FF731-EC4D-4F9E-BB1F-7F7FDAD5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E04-4961-4505-8362-20311CBEE9C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B786E-E646-4D39-B4A7-90C4E20F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E31FD-E80C-4D01-BB8B-1AD89EE5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4E5-2DA1-456B-9A79-F155C3A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3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6BA50-19C8-440E-A42F-4E968EA7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4EECD3-B29B-4D54-8D2F-DAD1913A5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6B349-72A7-4ADA-B510-5AA31175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E04-4961-4505-8362-20311CBEE9C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B0CD25-0D4C-4748-9442-49308016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B9B1B-8AE5-420C-B72B-B77E65F9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4E5-2DA1-456B-9A79-F155C3A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8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AEB7E-8877-4B60-BDBC-AFD6E443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AC52EF-3F51-4794-9F79-D89ADBB61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F43AE-C19F-4337-84B4-A6691B625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930A1-9202-4B26-A337-C389E0B9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E04-4961-4505-8362-20311CBEE9C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E65231-0F3A-4911-B8A3-AEA9469E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D403B1-4593-4766-B1CA-BF313F67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4E5-2DA1-456B-9A79-F155C3A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8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57D43-4DBC-4CE0-92E8-4C6648C3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BBA12E-4250-4B6D-84FD-E5A58216E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1AD278-6F76-41DA-AE5B-D3A60D829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B769BE-62EE-4F85-A7A4-E6F2D1142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853A55-F222-48F5-9DD8-7D3AF780B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60FA07-982A-4337-B71A-534156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E04-4961-4505-8362-20311CBEE9C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DE90CF-83D6-44D6-9146-BBAF970B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9BBFFC-28A0-4351-96B6-923F253F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4E5-2DA1-456B-9A79-F155C3A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0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A9133-047E-4AC7-A34A-198869B5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7C7DF4-8FA7-482E-8D0F-84165002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E04-4961-4505-8362-20311CBEE9C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F1D026-191E-4B84-B52F-8EDC8BC6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90814A-0816-4F6F-BD32-DE277185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4E5-2DA1-456B-9A79-F155C3A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30CB7D-5BCF-4902-8949-8AD1FF1B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E04-4961-4505-8362-20311CBEE9C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3B8243-9328-451C-B5AF-B80F118F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A2557-A03F-4620-B99D-E79050AB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4E5-2DA1-456B-9A79-F155C3A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3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CE242-7001-4808-B869-CB888C31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D8C4C-56D9-4A0A-8BDC-66C2A5B5A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F63536-DFCA-49D0-8416-23F962F8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F12E8-F47B-413F-B661-94F68851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E04-4961-4505-8362-20311CBEE9C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E50D21-70C4-449B-B675-CD2F4377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92733-B0A1-4DA9-A848-BFF2D0BD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4E5-2DA1-456B-9A79-F155C3A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1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555C4-3287-40B9-ADE3-044F95AB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21AAFC-D34D-48F2-ABDD-61B18AFA0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66EF86-335E-467C-AD01-FFCB7096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16FFD4-BD16-42B5-9D8E-34D198AC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E04-4961-4505-8362-20311CBEE9C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53E3D3-03B5-43D6-81D9-61EF1393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8C7EA1-60AB-4AC9-9887-52200CE9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4E5-2DA1-456B-9A79-F155C3A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1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DABEA-E8F7-4E13-99E7-E90147FA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08681-5AD4-40E7-8960-EF02380CA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C1393-5444-4AFE-A5F5-5CB5B120E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62E04-4961-4505-8362-20311CBEE9C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6A514A-7A9F-4E2D-B42C-36E5B598C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8E33F-9E88-4178-99F4-1CBFE26F5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E44E5-2DA1-456B-9A79-F155C3A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1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s://catherineasquithgallery.com/uploads/posts/2021-02/1613649789_111-p-fon-dlya-kursovoi-prezentatsii-116.png">
            <a:extLst>
              <a:ext uri="{FF2B5EF4-FFF2-40B4-BE49-F238E27FC236}">
                <a16:creationId xmlns:a16="http://schemas.microsoft.com/office/drawing/2014/main" id="{9B48B5AE-CDAB-4F43-88D0-0D49929F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15EF3-7612-493C-8D23-031C6FD80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00" y="404019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0765B1-2AE2-4842-ADEF-84DD30E65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635" y="133746"/>
            <a:ext cx="9403743" cy="3064665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C00000"/>
                </a:solidFill>
              </a:rPr>
              <a:t>Проектная деятельность  в начальной школе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295CE6-2A42-48EC-B9F0-1A26FFA72D35}"/>
              </a:ext>
            </a:extLst>
          </p:cNvPr>
          <p:cNvSpPr/>
          <p:nvPr/>
        </p:nvSpPr>
        <p:spPr>
          <a:xfrm>
            <a:off x="617551" y="3325136"/>
            <a:ext cx="98357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chemeClr val="accent5">
                    <a:lumMod val="75000"/>
                  </a:schemeClr>
                </a:solidFill>
                <a:effectLst/>
                <a:latin typeface="Open Sans"/>
              </a:rPr>
              <a:t>«Плохой учитель преподносит истину, хороший учит ее находить».</a:t>
            </a:r>
            <a:r>
              <a:rPr lang="ru-RU" sz="4000" i="0" dirty="0">
                <a:solidFill>
                  <a:schemeClr val="accent5">
                    <a:lumMod val="75000"/>
                  </a:schemeClr>
                </a:solidFill>
                <a:effectLst/>
                <a:latin typeface="Open Sans"/>
              </a:rPr>
              <a:t>  </a:t>
            </a:r>
            <a:br>
              <a:rPr lang="ru-RU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                              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          </a:t>
            </a:r>
            <a:r>
              <a:rPr lang="ru-RU" sz="4800" i="1" dirty="0">
                <a:solidFill>
                  <a:schemeClr val="accent5">
                    <a:lumMod val="75000"/>
                  </a:schemeClr>
                </a:solidFill>
                <a:effectLst/>
                <a:latin typeface="Open Sans"/>
              </a:rPr>
              <a:t>А. </a:t>
            </a:r>
            <a:r>
              <a:rPr lang="ru-RU" sz="4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Open Sans"/>
              </a:rPr>
              <a:t>Дистервег</a:t>
            </a:r>
            <a:r>
              <a:rPr lang="ru-RU" sz="4800" i="1" dirty="0">
                <a:solidFill>
                  <a:schemeClr val="accent5">
                    <a:lumMod val="75000"/>
                  </a:schemeClr>
                </a:solidFill>
                <a:effectLst/>
                <a:latin typeface="Open Sans"/>
              </a:rPr>
              <a:t> 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4/231277/slides/slide_34.jpg">
            <a:extLst>
              <a:ext uri="{FF2B5EF4-FFF2-40B4-BE49-F238E27FC236}">
                <a16:creationId xmlns:a16="http://schemas.microsoft.com/office/drawing/2014/main" id="{778EC67F-2488-43F2-ACA3-0D71079AF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7" y="35681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layer.myshared.ru/4/231277/slides/slide_35.jpg">
            <a:extLst>
              <a:ext uri="{FF2B5EF4-FFF2-40B4-BE49-F238E27FC236}">
                <a16:creationId xmlns:a16="http://schemas.microsoft.com/office/drawing/2014/main" id="{367F0B53-7809-43FB-8971-7DC791FE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35" y="20441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layer.myshared.ru/4/231277/slides/slide_36.jpg">
            <a:extLst>
              <a:ext uri="{FF2B5EF4-FFF2-40B4-BE49-F238E27FC236}">
                <a16:creationId xmlns:a16="http://schemas.microsoft.com/office/drawing/2014/main" id="{2796B85D-02BD-4632-816A-68455AA3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43" y="37470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1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4/231277/slides/slide_37.jpg">
            <a:extLst>
              <a:ext uri="{FF2B5EF4-FFF2-40B4-BE49-F238E27FC236}">
                <a16:creationId xmlns:a16="http://schemas.microsoft.com/office/drawing/2014/main" id="{2C8DC284-95D8-4858-A9F1-CCDAA3A1D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54" y="4191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layer.myshared.ru/4/231277/slides/slide_38.jpg">
            <a:extLst>
              <a:ext uri="{FF2B5EF4-FFF2-40B4-BE49-F238E27FC236}">
                <a16:creationId xmlns:a16="http://schemas.microsoft.com/office/drawing/2014/main" id="{4FD2CEF5-9D89-47F4-A553-E427B4CF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95" y="49993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layer.myshared.ru/4/231277/slides/slide_39.jpg">
            <a:extLst>
              <a:ext uri="{FF2B5EF4-FFF2-40B4-BE49-F238E27FC236}">
                <a16:creationId xmlns:a16="http://schemas.microsoft.com/office/drawing/2014/main" id="{CFAD6C20-7021-48CB-B216-4A35319BC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07" y="7239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layer.myshared.ru/4/231277/slides/slide_40.jpg">
            <a:extLst>
              <a:ext uri="{FF2B5EF4-FFF2-40B4-BE49-F238E27FC236}">
                <a16:creationId xmlns:a16="http://schemas.microsoft.com/office/drawing/2014/main" id="{8B2E6EF7-5071-4847-B8E7-781F187A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89" y="7239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player.myshared.ru/4/231277/slides/slide_41.jpg">
            <a:extLst>
              <a:ext uri="{FF2B5EF4-FFF2-40B4-BE49-F238E27FC236}">
                <a16:creationId xmlns:a16="http://schemas.microsoft.com/office/drawing/2014/main" id="{CB57CBEC-FF1D-4580-B12E-AC737DF1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36" y="94786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player.myshared.ru/4/231277/slides/slide_42.jpg">
            <a:extLst>
              <a:ext uri="{FF2B5EF4-FFF2-40B4-BE49-F238E27FC236}">
                <a16:creationId xmlns:a16="http://schemas.microsoft.com/office/drawing/2014/main" id="{F221CDA7-5F04-454D-BA57-C4A9099F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4786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player.myshared.ru/4/231277/slides/slide_43.jpg">
            <a:extLst>
              <a:ext uri="{FF2B5EF4-FFF2-40B4-BE49-F238E27FC236}">
                <a16:creationId xmlns:a16="http://schemas.microsoft.com/office/drawing/2014/main" id="{A48AC7E0-6B81-44E2-A8F0-11EA5ACD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77" y="88259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player.myshared.ru/4/231277/slides/slide_44.jpg">
            <a:extLst>
              <a:ext uri="{FF2B5EF4-FFF2-40B4-BE49-F238E27FC236}">
                <a16:creationId xmlns:a16="http://schemas.microsoft.com/office/drawing/2014/main" id="{42485A5F-0BCD-49D3-8947-3A64160D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97" y="53505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player.myshared.ru/4/231277/slides/slide_45.jpg">
            <a:extLst>
              <a:ext uri="{FF2B5EF4-FFF2-40B4-BE49-F238E27FC236}">
                <a16:creationId xmlns:a16="http://schemas.microsoft.com/office/drawing/2014/main" id="{8DDFDEDB-C743-4B57-A0AB-D34531E1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68" y="43665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7FB378-8C54-478E-A48F-8D587BA67C24}"/>
              </a:ext>
            </a:extLst>
          </p:cNvPr>
          <p:cNvSpPr/>
          <p:nvPr/>
        </p:nvSpPr>
        <p:spPr>
          <a:xfrm>
            <a:off x="381661" y="352874"/>
            <a:ext cx="105513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Вывод: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Оба метода, и КТД и метод проектов, реализуют личностно-ориентированный подход в педагогике, где главной ценностью выступает ребенок, а развитие личности ребенка является основной целью.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Различия данных методов кроются в различиях культур и в общественном  мышлении. В методе КТД явно просматривается исконно российская идея соборности, общности, тогда как в методе проектов больше реализуется принцип индивидуальности, характерный для западной культуры.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Существенно различие  роли взрослого в данных технологиях, в методе проектов взрослый оказывает необходимую помощь, направляет ребенка, но все же остается сторонним наблюдателем и контролером, в КТД – взрослый строит отношения равного партнерства, равной ответственности за полученный результат. Поэтому, при внедрении социально-образовательного проекта «Гражданин», распространенного в американской школах, в условия российской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воспитательно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-образовательной среды, учеными и практиками были внесены некоторые изменения, учитывающие российские особенности социально-экономической сферы и культуры.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Сходство же данных методов в деятельностном подходе, в отсутствии пассивных потребителей информации, в преодолении иждивенческих тенденций в воспитании и образовании.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Оба метода вполне сочетаемы в рамках единой воспитательной системы. Там, где требуется обучение ребенка навыкам поисковой, исследовательской, преобразовательной деятельности, навыкам делового партнерства  и самопрезентации предпочтительным будет выбор метода проектов. В случаях, когда важнее формирование отношения к какой–либо стороне общественной жизни незаменимым в воспитательной практике останется коллективно-творческое дело.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5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10/967238/slides/slide_19.jpg">
            <a:extLst>
              <a:ext uri="{FF2B5EF4-FFF2-40B4-BE49-F238E27FC236}">
                <a16:creationId xmlns:a16="http://schemas.microsoft.com/office/drawing/2014/main" id="{AC31F4EA-283F-4081-959A-7208AE28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6" y="49993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layer.myshared.ru/10/967238/slides/slide_2.jpg">
            <a:extLst>
              <a:ext uri="{FF2B5EF4-FFF2-40B4-BE49-F238E27FC236}">
                <a16:creationId xmlns:a16="http://schemas.microsoft.com/office/drawing/2014/main" id="{0FCE8672-AB91-4AD6-B32F-7F59D8B6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239" y="154155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layer.myshared.ru/10/967238/slides/slide_3.jpg">
            <a:extLst>
              <a:ext uri="{FF2B5EF4-FFF2-40B4-BE49-F238E27FC236}">
                <a16:creationId xmlns:a16="http://schemas.microsoft.com/office/drawing/2014/main" id="{C2AE9050-AB7F-4019-A9FC-A981A36DD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32" y="181985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player.myshared.ru/10/967238/slides/slide_4.jpg">
            <a:extLst>
              <a:ext uri="{FF2B5EF4-FFF2-40B4-BE49-F238E27FC236}">
                <a16:creationId xmlns:a16="http://schemas.microsoft.com/office/drawing/2014/main" id="{6A6B6513-4B4E-4859-A31B-BFE7A5F3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58" y="220151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2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tipsmake.com/data/images/50-great-backdrops-for-powerpoint-presentation-slides-picture-21-cvohjzA8j.jpg">
            <a:extLst>
              <a:ext uri="{FF2B5EF4-FFF2-40B4-BE49-F238E27FC236}">
                <a16:creationId xmlns:a16="http://schemas.microsoft.com/office/drawing/2014/main" id="{3564BB5F-9F8D-4F31-950F-98580AB9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139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13A0C2-237B-44D3-990F-91A6841E453E}"/>
              </a:ext>
            </a:extLst>
          </p:cNvPr>
          <p:cNvSpPr/>
          <p:nvPr/>
        </p:nvSpPr>
        <p:spPr>
          <a:xfrm>
            <a:off x="543338" y="303648"/>
            <a:ext cx="10914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444444"/>
                </a:solidFill>
                <a:effectLst/>
                <a:latin typeface="Open Sans"/>
              </a:rPr>
              <a:t>       История возникновения метода проектов Метод проектов зародился во второй половине XIX века в сельскохозяйственных школах США .</a:t>
            </a: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6D914A-745F-4C8F-926D-BE5E8CD327F2}"/>
              </a:ext>
            </a:extLst>
          </p:cNvPr>
          <p:cNvSpPr/>
          <p:nvPr/>
        </p:nvSpPr>
        <p:spPr>
          <a:xfrm>
            <a:off x="543338" y="1903355"/>
            <a:ext cx="112166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444444"/>
                </a:solidFill>
                <a:latin typeface="Open Sans"/>
              </a:rPr>
              <a:t>       О</a:t>
            </a:r>
            <a:r>
              <a:rPr lang="ru-RU" sz="3200" b="0" i="0" dirty="0">
                <a:solidFill>
                  <a:srgbClr val="444444"/>
                </a:solidFill>
                <a:effectLst/>
                <a:latin typeface="Open Sans"/>
              </a:rPr>
              <a:t>сновоположником которой был американский философ-идеалист Джон Дьюи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2B74D2-C0C1-4D36-A82B-A9773A247E2F}"/>
              </a:ext>
            </a:extLst>
          </p:cNvPr>
          <p:cNvSpPr/>
          <p:nvPr/>
        </p:nvSpPr>
        <p:spPr>
          <a:xfrm>
            <a:off x="543338" y="3146344"/>
            <a:ext cx="10437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             </a:t>
            </a:r>
            <a:r>
              <a:rPr lang="ru-RU" sz="3200" b="0" i="0" dirty="0">
                <a:solidFill>
                  <a:srgbClr val="444444"/>
                </a:solidFill>
                <a:effectLst/>
                <a:latin typeface="Open Sans"/>
              </a:rPr>
              <a:t>Принцип прагматической педагогики: «обучение посредством делания»</a:t>
            </a:r>
            <a:endParaRPr lang="ru-RU" sz="3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49AEC1-1682-4C38-A3A7-FAEE4F69953E}"/>
              </a:ext>
            </a:extLst>
          </p:cNvPr>
          <p:cNvSpPr/>
          <p:nvPr/>
        </p:nvSpPr>
        <p:spPr>
          <a:xfrm>
            <a:off x="543338" y="4303455"/>
            <a:ext cx="114034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444444"/>
                </a:solidFill>
                <a:effectLst/>
                <a:latin typeface="Open Sans"/>
              </a:rPr>
              <a:t>        Академик Игорь П</a:t>
            </a:r>
            <a:r>
              <a:rPr lang="ru-RU" sz="3200" dirty="0">
                <a:solidFill>
                  <a:srgbClr val="444444"/>
                </a:solidFill>
                <a:latin typeface="Open Sans"/>
              </a:rPr>
              <a:t>етрович </a:t>
            </a:r>
            <a:r>
              <a:rPr lang="ru-RU" sz="3200" b="0" i="0" dirty="0">
                <a:solidFill>
                  <a:srgbClr val="444444"/>
                </a:solidFill>
                <a:effectLst/>
                <a:latin typeface="Open Sans"/>
              </a:rPr>
              <a:t>Иванов - изобретатель методики КТД , создатель педагогики, о которой говорят как о «педагогике сотрудничества», называют ее «коллективное творческое воспитание».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752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tipsmake.com/data/images/50-great-backdrops-for-powerpoint-presentation-slides-picture-21-cvohjzA8j.jpg">
            <a:extLst>
              <a:ext uri="{FF2B5EF4-FFF2-40B4-BE49-F238E27FC236}">
                <a16:creationId xmlns:a16="http://schemas.microsoft.com/office/drawing/2014/main" id="{A635A534-1E36-4BC7-B1C4-F3C1DDB95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B76C00-1F8F-4EAE-9CAD-E23EEB19170E}"/>
              </a:ext>
            </a:extLst>
          </p:cNvPr>
          <p:cNvSpPr/>
          <p:nvPr/>
        </p:nvSpPr>
        <p:spPr>
          <a:xfrm>
            <a:off x="455875" y="255409"/>
            <a:ext cx="117719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444444"/>
                </a:solidFill>
                <a:effectLst/>
                <a:latin typeface="Open Sans"/>
              </a:rPr>
              <a:t>       Суть проектного обучения состоит в том, что ученик в процессе работы над учебным проектом постигает реальные процессы, объекты. Оно предполагает проживание учеником конкретных ситуаций преодоления трудностей; приобщение его к проникновению в глубь явлений, процессов.</a:t>
            </a: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5B2BE2-B87A-4412-B964-4C7739515943}"/>
              </a:ext>
            </a:extLst>
          </p:cNvPr>
          <p:cNvSpPr/>
          <p:nvPr/>
        </p:nvSpPr>
        <p:spPr>
          <a:xfrm>
            <a:off x="726220" y="339319"/>
            <a:ext cx="9913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0" i="0" dirty="0">
                <a:solidFill>
                  <a:srgbClr val="C00000"/>
                </a:solidFill>
                <a:effectLst/>
                <a:latin typeface="Open Sans"/>
              </a:rPr>
              <a:t>В современном понимании проект – </a:t>
            </a:r>
          </a:p>
          <a:p>
            <a:pPr algn="ctr"/>
            <a:r>
              <a:rPr lang="ru-RU" sz="4400" b="0" i="0" dirty="0">
                <a:solidFill>
                  <a:srgbClr val="C00000"/>
                </a:solidFill>
                <a:effectLst/>
                <a:latin typeface="Open Sans"/>
              </a:rPr>
              <a:t>это шесть «П»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8FFFBC-851E-4E2D-9D27-C69DF9E8741D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0D9EBD-978B-47E7-A460-26669892D2EF}"/>
              </a:ext>
            </a:extLst>
          </p:cNvPr>
          <p:cNvSpPr/>
          <p:nvPr/>
        </p:nvSpPr>
        <p:spPr>
          <a:xfrm>
            <a:off x="632878" y="1767538"/>
            <a:ext cx="3871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rgbClr val="444444"/>
                </a:solidFill>
                <a:effectLst/>
                <a:latin typeface="Open Sans"/>
              </a:rPr>
              <a:t>проблема </a:t>
            </a:r>
            <a:endParaRPr lang="ru-RU" sz="4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02C221-D1E4-4BB2-82A1-783F711B58F5}"/>
              </a:ext>
            </a:extLst>
          </p:cNvPr>
          <p:cNvSpPr/>
          <p:nvPr/>
        </p:nvSpPr>
        <p:spPr>
          <a:xfrm>
            <a:off x="632878" y="2476284"/>
            <a:ext cx="4979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rgbClr val="444444"/>
                </a:solidFill>
                <a:effectLst/>
                <a:latin typeface="Open Sans"/>
              </a:rPr>
              <a:t>планирование</a:t>
            </a:r>
            <a:endParaRPr lang="ru-RU" sz="4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8D5ED1-1448-4884-BE50-3F22D9BBE3FE}"/>
              </a:ext>
            </a:extLst>
          </p:cNvPr>
          <p:cNvSpPr/>
          <p:nvPr/>
        </p:nvSpPr>
        <p:spPr>
          <a:xfrm>
            <a:off x="577219" y="3353867"/>
            <a:ext cx="6564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rgbClr val="444444"/>
                </a:solidFill>
                <a:effectLst/>
                <a:latin typeface="Open Sans"/>
              </a:rPr>
              <a:t>поиск информации </a:t>
            </a:r>
            <a:endParaRPr lang="ru-RU" sz="4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B86289-800D-4ED0-B215-AAFFD40F18B5}"/>
              </a:ext>
            </a:extLst>
          </p:cNvPr>
          <p:cNvSpPr/>
          <p:nvPr/>
        </p:nvSpPr>
        <p:spPr>
          <a:xfrm>
            <a:off x="577219" y="4250754"/>
            <a:ext cx="3142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rgbClr val="444444"/>
                </a:solidFill>
                <a:effectLst/>
                <a:latin typeface="Open Sans"/>
              </a:rPr>
              <a:t>продукт</a:t>
            </a:r>
            <a:endParaRPr lang="ru-RU" sz="4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00946F-4B74-4DC6-B6C8-BF7BF0C45E2B}"/>
              </a:ext>
            </a:extLst>
          </p:cNvPr>
          <p:cNvSpPr/>
          <p:nvPr/>
        </p:nvSpPr>
        <p:spPr>
          <a:xfrm>
            <a:off x="538506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930474-58A2-4FD0-A5D1-06597A877616}"/>
              </a:ext>
            </a:extLst>
          </p:cNvPr>
          <p:cNvSpPr/>
          <p:nvPr/>
        </p:nvSpPr>
        <p:spPr>
          <a:xfrm>
            <a:off x="534236" y="5959096"/>
            <a:ext cx="4179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rgbClr val="444444"/>
                </a:solidFill>
                <a:effectLst/>
                <a:latin typeface="Open Sans"/>
              </a:rPr>
              <a:t>портфолио </a:t>
            </a:r>
            <a:endParaRPr lang="ru-RU" sz="48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DA517-EC02-4778-885C-4404DE2711E7}"/>
              </a:ext>
            </a:extLst>
          </p:cNvPr>
          <p:cNvSpPr/>
          <p:nvPr/>
        </p:nvSpPr>
        <p:spPr>
          <a:xfrm>
            <a:off x="534235" y="5101247"/>
            <a:ext cx="4506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rgbClr val="444444"/>
                </a:solidFill>
                <a:effectLst/>
                <a:latin typeface="Open Sans"/>
              </a:rPr>
              <a:t>презентация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128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72F511-5925-4093-9F6D-154DAE095E13}"/>
              </a:ext>
            </a:extLst>
          </p:cNvPr>
          <p:cNvSpPr/>
          <p:nvPr/>
        </p:nvSpPr>
        <p:spPr>
          <a:xfrm>
            <a:off x="866725" y="200428"/>
            <a:ext cx="3172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Индивидуальные проекты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937FFC-190F-4460-BEED-E807222884B3}"/>
              </a:ext>
            </a:extLst>
          </p:cNvPr>
          <p:cNvSpPr/>
          <p:nvPr/>
        </p:nvSpPr>
        <p:spPr>
          <a:xfrm>
            <a:off x="7681423" y="338927"/>
            <a:ext cx="2288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Групповые проекты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2DA7D0-1E08-4695-9CBC-E23538026738}"/>
              </a:ext>
            </a:extLst>
          </p:cNvPr>
          <p:cNvSpPr/>
          <p:nvPr/>
        </p:nvSpPr>
        <p:spPr>
          <a:xfrm>
            <a:off x="543339" y="993913"/>
            <a:ext cx="41161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 у учащегося формируется чувство ответственности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учащийся приобретает опыт на всех этапах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формирование у учащегося важнейших учебных умений и навыков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B0FA85-462A-426D-A416-BE835787E42B}"/>
              </a:ext>
            </a:extLst>
          </p:cNvPr>
          <p:cNvSpPr/>
          <p:nvPr/>
        </p:nvSpPr>
        <p:spPr>
          <a:xfrm>
            <a:off x="6721502" y="993913"/>
            <a:ext cx="43546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 навыки сотрудничества;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проект может быть выполнен наиболее глубоко и разносторонне;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на каждом этапе работы над проектом, как правило, есть свой ситуативный лидер; </a:t>
            </a:r>
          </a:p>
        </p:txBody>
      </p:sp>
    </p:spTree>
    <p:extLst>
      <p:ext uri="{BB962C8B-B14F-4D97-AF65-F5344CB8AC3E}">
        <p14:creationId xmlns:p14="http://schemas.microsoft.com/office/powerpoint/2010/main" val="25118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FEF6E0-A797-4C63-AD03-2F604238567E}"/>
              </a:ext>
            </a:extLst>
          </p:cNvPr>
          <p:cNvSpPr/>
          <p:nvPr/>
        </p:nvSpPr>
        <p:spPr>
          <a:xfrm>
            <a:off x="638755" y="7648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По продолжительности 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мини-проекты (укладываются в 1 урок); 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краткосрочные (4-6 уроков); 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среднесрочные; 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долгосрочные.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2A263B-40D4-4A93-B423-1E717BCD7893}"/>
              </a:ext>
            </a:extLst>
          </p:cNvPr>
          <p:cNvSpPr/>
          <p:nvPr/>
        </p:nvSpPr>
        <p:spPr>
          <a:xfrm>
            <a:off x="6228522" y="597557"/>
            <a:ext cx="5157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По характеру контактов между участниками: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/>
              </a:rPr>
              <a:t>внутриклассные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; внутришкольные; межрегиональные; международные.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1D4853-8DB2-4130-B704-D143A1ED8870}"/>
              </a:ext>
            </a:extLst>
          </p:cNvPr>
          <p:cNvSpPr/>
          <p:nvPr/>
        </p:nvSpPr>
        <p:spPr>
          <a:xfrm>
            <a:off x="2711394" y="382867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Формы продуктов проектной деятельности видеофильм; выставка; газета, журнал; игра; коллекция; костюм; модель; музыкальное произведение; мультимедийный продукт; оформление кабинета; постановка; праздник; прогноз; система школьного самоуправления; справочник; учебное пособие; экскурсия.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D6BE06-8933-4DE1-A01D-88C9421DA976}"/>
              </a:ext>
            </a:extLst>
          </p:cNvPr>
          <p:cNvSpPr/>
          <p:nvPr/>
        </p:nvSpPr>
        <p:spPr>
          <a:xfrm>
            <a:off x="4503089" y="179734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Open Sans"/>
              </a:rPr>
              <a:t>Что является критериями успеха работы над проектом? Достигнут конечный результат. Создана активная команда участников проекта, способная продолжить работу в будущем. Результат проекта может быть использован другими коллективами. Информация о проекте широко распространена. Получено удовольствие от своей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30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D96BF9-E0F6-40D3-8DE9-6DAC78281850}"/>
              </a:ext>
            </a:extLst>
          </p:cNvPr>
          <p:cNvSpPr/>
          <p:nvPr/>
        </p:nvSpPr>
        <p:spPr>
          <a:xfrm>
            <a:off x="432019" y="384458"/>
            <a:ext cx="115585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444444"/>
                </a:solidFill>
                <a:effectLst/>
                <a:latin typeface="Open Sans"/>
              </a:rPr>
              <a:t>Существуют разные виды классификаций проектов: исследовательские</a:t>
            </a:r>
          </a:p>
          <a:p>
            <a:r>
              <a:rPr lang="ru-RU" sz="3600" b="0" i="0" dirty="0">
                <a:solidFill>
                  <a:srgbClr val="444444"/>
                </a:solidFill>
                <a:effectLst/>
                <a:latin typeface="Open Sans"/>
              </a:rPr>
              <a:t>творческие</a:t>
            </a:r>
          </a:p>
          <a:p>
            <a:r>
              <a:rPr lang="ru-RU" sz="3600" b="0" i="0" dirty="0">
                <a:solidFill>
                  <a:srgbClr val="444444"/>
                </a:solidFill>
                <a:effectLst/>
                <a:latin typeface="Open Sans"/>
              </a:rPr>
              <a:t>практико-ориентированные</a:t>
            </a:r>
          </a:p>
          <a:p>
            <a:r>
              <a:rPr lang="ru-RU" sz="3600" b="0" i="0" dirty="0">
                <a:solidFill>
                  <a:srgbClr val="444444"/>
                </a:solidFill>
                <a:effectLst/>
                <a:latin typeface="Open Sans"/>
              </a:rPr>
              <a:t>информационные</a:t>
            </a:r>
          </a:p>
          <a:p>
            <a:r>
              <a:rPr lang="ru-RU" sz="3600" dirty="0">
                <a:solidFill>
                  <a:srgbClr val="444444"/>
                </a:solidFill>
                <a:latin typeface="Open Sans"/>
              </a:rPr>
              <a:t>п</a:t>
            </a:r>
            <a:r>
              <a:rPr lang="ru-RU" sz="3600" b="0" i="0" dirty="0">
                <a:solidFill>
                  <a:srgbClr val="444444"/>
                </a:solidFill>
                <a:effectLst/>
                <a:latin typeface="Open Sans"/>
              </a:rPr>
              <a:t>риключенческие</a:t>
            </a:r>
          </a:p>
          <a:p>
            <a:r>
              <a:rPr lang="ru-RU" sz="3600" dirty="0">
                <a:solidFill>
                  <a:srgbClr val="444444"/>
                </a:solidFill>
                <a:latin typeface="Open Sans"/>
              </a:rPr>
              <a:t>и</a:t>
            </a:r>
            <a:r>
              <a:rPr lang="ru-RU" sz="3600" b="0" i="0" dirty="0">
                <a:solidFill>
                  <a:srgbClr val="444444"/>
                </a:solidFill>
                <a:effectLst/>
                <a:latin typeface="Open Sans"/>
              </a:rPr>
              <a:t>гровые</a:t>
            </a:r>
          </a:p>
          <a:p>
            <a:r>
              <a:rPr lang="ru-RU" sz="3600" b="0" i="0" dirty="0">
                <a:solidFill>
                  <a:srgbClr val="444444"/>
                </a:solidFill>
                <a:effectLst/>
                <a:latin typeface="Open Sans"/>
              </a:rPr>
              <a:t>телекоммуникационные.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1498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north.userapi.com/sun9-88/s/v1/if1/LP7_uTcO_ZJsKYQ99W3Zyxv8sK-WbucreZyCKkFWHbAPklQzVBFYM0D0GNbVIG74roJpYbC0.jpg?size=2560x1707&amp;quality=96&amp;type=album">
            <a:extLst>
              <a:ext uri="{FF2B5EF4-FFF2-40B4-BE49-F238E27FC236}">
                <a16:creationId xmlns:a16="http://schemas.microsoft.com/office/drawing/2014/main" id="{A7E1EEEF-180F-441D-9749-C91612B9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s://phonoteka.org/uploads/posts/2022-02/1643909955_18-phonoteka-org-p-fon-dlya-kollazha-odnotonnii-18.jpg">
            <a:extLst>
              <a:ext uri="{FF2B5EF4-FFF2-40B4-BE49-F238E27FC236}">
                <a16:creationId xmlns:a16="http://schemas.microsoft.com/office/drawing/2014/main" id="{82FA972D-6914-4AD2-90E6-C5F3C8B0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layer.myshared.ru/4/231277/slides/slide_8.jpg">
            <a:extLst>
              <a:ext uri="{FF2B5EF4-FFF2-40B4-BE49-F238E27FC236}">
                <a16:creationId xmlns:a16="http://schemas.microsoft.com/office/drawing/2014/main" id="{DD8EB1B1-661D-4D2C-9E25-B1AE3B90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2" y="61572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layer.myshared.ru/4/231277/slides/slide_9.jpg">
            <a:extLst>
              <a:ext uri="{FF2B5EF4-FFF2-40B4-BE49-F238E27FC236}">
                <a16:creationId xmlns:a16="http://schemas.microsoft.com/office/drawing/2014/main" id="{0B1D0A48-5B98-4CDA-AFB4-CAB4C4DA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80" y="88408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layer.myshared.ru/4/231277/slides/slide_10.jpg">
            <a:extLst>
              <a:ext uri="{FF2B5EF4-FFF2-40B4-BE49-F238E27FC236}">
                <a16:creationId xmlns:a16="http://schemas.microsoft.com/office/drawing/2014/main" id="{39325B51-03FD-401D-931C-943F8ECA8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80" y="62649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layer.myshared.ru/4/231277/slides/slide_11.jpg">
            <a:extLst>
              <a:ext uri="{FF2B5EF4-FFF2-40B4-BE49-F238E27FC236}">
                <a16:creationId xmlns:a16="http://schemas.microsoft.com/office/drawing/2014/main" id="{88F5E28F-BC34-4478-8DB3-691A0F599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27" y="6828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layer.myshared.ru/4/231277/slides/slide_12.jpg">
            <a:extLst>
              <a:ext uri="{FF2B5EF4-FFF2-40B4-BE49-F238E27FC236}">
                <a16:creationId xmlns:a16="http://schemas.microsoft.com/office/drawing/2014/main" id="{2F078F0F-9227-4712-8146-17BFB4C8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3" y="68149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layer.myshared.ru/4/231277/slides/slide_13.jpg">
            <a:extLst>
              <a:ext uri="{FF2B5EF4-FFF2-40B4-BE49-F238E27FC236}">
                <a16:creationId xmlns:a16="http://schemas.microsoft.com/office/drawing/2014/main" id="{363B7B32-89AD-4ECA-A762-86A640CE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55" y="79148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player.myshared.ru/4/231277/slides/slide_6.jpg">
            <a:extLst>
              <a:ext uri="{FF2B5EF4-FFF2-40B4-BE49-F238E27FC236}">
                <a16:creationId xmlns:a16="http://schemas.microsoft.com/office/drawing/2014/main" id="{32C5FB96-EAFE-4981-AB67-A4EBA05B4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15" y="70832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79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layer.myshared.ru/4/231277/slides/slide_14.jpg">
            <a:extLst>
              <a:ext uri="{FF2B5EF4-FFF2-40B4-BE49-F238E27FC236}">
                <a16:creationId xmlns:a16="http://schemas.microsoft.com/office/drawing/2014/main" id="{13D29EC5-C1C5-43E1-A598-07F0007C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82" y="40452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layer.myshared.ru/4/231277/slides/slide_15.jpg">
            <a:extLst>
              <a:ext uri="{FF2B5EF4-FFF2-40B4-BE49-F238E27FC236}">
                <a16:creationId xmlns:a16="http://schemas.microsoft.com/office/drawing/2014/main" id="{4942944E-19A6-49BD-8803-C8ED047F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42" y="31705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layer.myshared.ru/4/231277/slides/slide_16.jpg">
            <a:extLst>
              <a:ext uri="{FF2B5EF4-FFF2-40B4-BE49-F238E27FC236}">
                <a16:creationId xmlns:a16="http://schemas.microsoft.com/office/drawing/2014/main" id="{EE78D594-5BA6-4219-9401-C033A341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68" y="31705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layer.myshared.ru/4/231277/slides/slide_17.jpg">
            <a:extLst>
              <a:ext uri="{FF2B5EF4-FFF2-40B4-BE49-F238E27FC236}">
                <a16:creationId xmlns:a16="http://schemas.microsoft.com/office/drawing/2014/main" id="{DBB71275-31B3-4D2F-8935-9F3C0BDC3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52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layer.myshared.ru/4/231277/slides/slide_18.jpg">
            <a:extLst>
              <a:ext uri="{FF2B5EF4-FFF2-40B4-BE49-F238E27FC236}">
                <a16:creationId xmlns:a16="http://schemas.microsoft.com/office/drawing/2014/main" id="{BF7B1E86-B916-402C-A637-0727D19C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95" y="48403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player.myshared.ru/4/231277/slides/slide_19.jpg">
            <a:extLst>
              <a:ext uri="{FF2B5EF4-FFF2-40B4-BE49-F238E27FC236}">
                <a16:creationId xmlns:a16="http://schemas.microsoft.com/office/drawing/2014/main" id="{117F2253-C2BC-497C-8210-B92FB2DB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76" y="84184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player.myshared.ru/4/231277/slides/slide_32.jpg">
            <a:extLst>
              <a:ext uri="{FF2B5EF4-FFF2-40B4-BE49-F238E27FC236}">
                <a16:creationId xmlns:a16="http://schemas.microsoft.com/office/drawing/2014/main" id="{53C6B3C1-48CC-4EDA-B4D7-7BA4EC60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84" y="119965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11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570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Медникова Елена Арсентьевна</dc:creator>
  <cp:lastModifiedBy>Медникова Елена Арсентьевна</cp:lastModifiedBy>
  <cp:revision>15</cp:revision>
  <dcterms:created xsi:type="dcterms:W3CDTF">2022-06-01T08:12:13Z</dcterms:created>
  <dcterms:modified xsi:type="dcterms:W3CDTF">2022-06-01T11:35:10Z</dcterms:modified>
</cp:coreProperties>
</file>